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av" ContentType="audio/wav"/>
  <Default Extension="tiff" ContentType="image/tiff"/>
  <Default Extension="avi" ContentType="video/x-msvide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675" r:id="rId1"/>
  </p:sldMasterIdLst>
  <p:notesMasterIdLst>
    <p:notesMasterId r:id="rId47"/>
  </p:notesMasterIdLst>
  <p:handoutMasterIdLst>
    <p:handoutMasterId r:id="rId48"/>
  </p:handoutMasterIdLst>
  <p:sldIdLst>
    <p:sldId id="1309" r:id="rId2"/>
    <p:sldId id="1505" r:id="rId3"/>
    <p:sldId id="1448" r:id="rId4"/>
    <p:sldId id="1509" r:id="rId5"/>
    <p:sldId id="1493" r:id="rId6"/>
    <p:sldId id="1510" r:id="rId7"/>
    <p:sldId id="1447" r:id="rId8"/>
    <p:sldId id="1477" r:id="rId9"/>
    <p:sldId id="1499" r:id="rId10"/>
    <p:sldId id="1478" r:id="rId11"/>
    <p:sldId id="1479" r:id="rId12"/>
    <p:sldId id="1480" r:id="rId13"/>
    <p:sldId id="1513" r:id="rId14"/>
    <p:sldId id="1481" r:id="rId15"/>
    <p:sldId id="1482" r:id="rId16"/>
    <p:sldId id="1483" r:id="rId17"/>
    <p:sldId id="1487" r:id="rId18"/>
    <p:sldId id="1450" r:id="rId19"/>
    <p:sldId id="1451" r:id="rId20"/>
    <p:sldId id="1452" r:id="rId21"/>
    <p:sldId id="1453" r:id="rId22"/>
    <p:sldId id="1454" r:id="rId23"/>
    <p:sldId id="1456" r:id="rId24"/>
    <p:sldId id="1497" r:id="rId25"/>
    <p:sldId id="1498" r:id="rId26"/>
    <p:sldId id="1471" r:id="rId27"/>
    <p:sldId id="1470" r:id="rId28"/>
    <p:sldId id="1473" r:id="rId29"/>
    <p:sldId id="1475" r:id="rId30"/>
    <p:sldId id="1501" r:id="rId31"/>
    <p:sldId id="1500" r:id="rId32"/>
    <p:sldId id="1502" r:id="rId33"/>
    <p:sldId id="1503" r:id="rId34"/>
    <p:sldId id="1504" r:id="rId35"/>
    <p:sldId id="1488" r:id="rId36"/>
    <p:sldId id="1496" r:id="rId37"/>
    <p:sldId id="1514" r:id="rId38"/>
    <p:sldId id="1511" r:id="rId39"/>
    <p:sldId id="1507" r:id="rId40"/>
    <p:sldId id="1495" r:id="rId41"/>
    <p:sldId id="1494" r:id="rId42"/>
    <p:sldId id="1512" r:id="rId43"/>
    <p:sldId id="1508" r:id="rId44"/>
    <p:sldId id="277" r:id="rId45"/>
    <p:sldId id="1386" r:id="rId4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A4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6357"/>
    <p:restoredTop sz="96405"/>
  </p:normalViewPr>
  <p:slideViewPr>
    <p:cSldViewPr>
      <p:cViewPr varScale="1">
        <p:scale>
          <a:sx n="115" d="100"/>
          <a:sy n="115" d="100"/>
        </p:scale>
        <p:origin x="1110" y="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54" d="100"/>
          <a:sy n="54" d="100"/>
        </p:scale>
        <p:origin x="-2916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AU"/>
              <a:t>SIT742</a:t>
            </a:r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B68C07-97A1-47B3-9D29-CD9F0F0ECC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74223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AU"/>
              <a:t>SIT742</a:t>
            </a:r>
            <a:endParaRPr 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F26FE2-3F34-472C-A6FA-AAC7E33447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994555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mashable.com/2014/07/22/cat-stalking-map/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iknowwhereyourcatlives.com/cat/8ec76559d5" TargetMode="Externa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37040A-846E-4A05-BC43-01C7B59EFA90}" type="slidenum">
              <a:rPr lang="zh-CN" altLang="en-US" smtClean="0"/>
              <a:pPr/>
              <a:t>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95503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AU"/>
              <a:t>SIT742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F26FE2-3F34-472C-A6FA-AAC7E33447D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6839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Asian Tourists are likely to flow to Hong Kong central</a:t>
            </a:r>
            <a:r>
              <a:rPr lang="en-US" baseline="0" dirty="0"/>
              <a:t> </a:t>
            </a:r>
            <a:r>
              <a:rPr lang="en-US" dirty="0"/>
              <a:t>area from surrounding areas</a:t>
            </a:r>
            <a:r>
              <a:rPr lang="en-US" baseline="0" dirty="0"/>
              <a:t> </a:t>
            </a:r>
            <a:r>
              <a:rPr lang="en-US" dirty="0"/>
              <a:t>Tourist from Center </a:t>
            </a:r>
            <a:r>
              <a:rPr lang="en-US" dirty="0" err="1"/>
              <a:t>Mong</a:t>
            </a:r>
            <a:r>
              <a:rPr lang="en-US" dirty="0"/>
              <a:t> </a:t>
            </a:r>
            <a:r>
              <a:rPr lang="en-US" dirty="0" err="1"/>
              <a:t>Kok</a:t>
            </a:r>
            <a:r>
              <a:rPr lang="en-US" dirty="0"/>
              <a:t> tend to visit </a:t>
            </a:r>
            <a:r>
              <a:rPr lang="en-US" dirty="0" err="1"/>
              <a:t>Tsim</a:t>
            </a:r>
            <a:r>
              <a:rPr lang="en-US" baseline="0" dirty="0"/>
              <a:t> </a:t>
            </a:r>
            <a:r>
              <a:rPr lang="en-US" dirty="0" err="1"/>
              <a:t>Sha</a:t>
            </a:r>
            <a:r>
              <a:rPr lang="en-US" dirty="0"/>
              <a:t> </a:t>
            </a:r>
            <a:r>
              <a:rPr lang="en-US" dirty="0" err="1"/>
              <a:t>Tsui</a:t>
            </a:r>
            <a:r>
              <a:rPr lang="en-US" dirty="0"/>
              <a:t> as the next destination</a:t>
            </a:r>
            <a:r>
              <a:rPr lang="en-US" baseline="0" dirty="0"/>
              <a:t> </a:t>
            </a:r>
            <a:r>
              <a:rPr lang="en-US" dirty="0"/>
              <a:t>while, </a:t>
            </a:r>
            <a:r>
              <a:rPr lang="en-US" dirty="0" err="1"/>
              <a:t>somes</a:t>
            </a:r>
            <a:r>
              <a:rPr lang="en-US" dirty="0"/>
              <a:t> chose to travel directly to Hong Kong Central. Considerable</a:t>
            </a:r>
            <a:r>
              <a:rPr lang="en-US" baseline="0" dirty="0"/>
              <a:t> </a:t>
            </a:r>
            <a:r>
              <a:rPr lang="en-US" dirty="0"/>
              <a:t>tourist flow are found from Hong Kong Central and Times Square Towers</a:t>
            </a:r>
            <a:r>
              <a:rPr lang="en-US" baseline="0" dirty="0"/>
              <a:t> </a:t>
            </a:r>
            <a:r>
              <a:rPr lang="en-US" dirty="0"/>
              <a:t>to </a:t>
            </a:r>
            <a:r>
              <a:rPr lang="en-US" dirty="0" err="1"/>
              <a:t>Tsim</a:t>
            </a:r>
            <a:r>
              <a:rPr lang="en-US" dirty="0"/>
              <a:t> </a:t>
            </a:r>
            <a:r>
              <a:rPr lang="en-US" dirty="0" err="1"/>
              <a:t>Sha</a:t>
            </a:r>
            <a:r>
              <a:rPr lang="en-US" dirty="0"/>
              <a:t> </a:t>
            </a:r>
            <a:r>
              <a:rPr lang="en-US" dirty="0" err="1"/>
              <a:t>Tsui</a:t>
            </a:r>
            <a:endParaRPr lang="en-US" dirty="0"/>
          </a:p>
          <a:p>
            <a:endParaRPr lang="en-US" dirty="0"/>
          </a:p>
          <a:p>
            <a:r>
              <a:rPr lang="en-US" dirty="0"/>
              <a:t>Western tourists tend to visit Hong Kong Central directly right after visiting Center </a:t>
            </a:r>
            <a:r>
              <a:rPr lang="en-US" dirty="0" err="1"/>
              <a:t>Mong</a:t>
            </a:r>
            <a:r>
              <a:rPr lang="en-US" dirty="0"/>
              <a:t>, while, </a:t>
            </a:r>
            <a:r>
              <a:rPr lang="en-US" dirty="0" err="1"/>
              <a:t>somes</a:t>
            </a:r>
            <a:r>
              <a:rPr lang="en-US" dirty="0"/>
              <a:t> travel in the opposite direction. Tourists are more</a:t>
            </a:r>
            <a:r>
              <a:rPr lang="en-US" baseline="0" dirty="0"/>
              <a:t> </a:t>
            </a:r>
            <a:r>
              <a:rPr lang="en-US" dirty="0"/>
              <a:t>likely to visit </a:t>
            </a:r>
            <a:r>
              <a:rPr lang="en-US" dirty="0" err="1"/>
              <a:t>Tsim</a:t>
            </a:r>
            <a:r>
              <a:rPr lang="en-US" dirty="0"/>
              <a:t> </a:t>
            </a:r>
            <a:r>
              <a:rPr lang="en-US" dirty="0" err="1"/>
              <a:t>Sha</a:t>
            </a:r>
            <a:r>
              <a:rPr lang="en-US" dirty="0"/>
              <a:t> </a:t>
            </a:r>
            <a:r>
              <a:rPr lang="en-US" dirty="0" err="1"/>
              <a:t>Tsui</a:t>
            </a:r>
            <a:r>
              <a:rPr lang="en-US" dirty="0"/>
              <a:t> than Hong Kong Central</a:t>
            </a:r>
            <a:r>
              <a:rPr lang="en-US" baseline="0" dirty="0"/>
              <a:t> </a:t>
            </a:r>
            <a:r>
              <a:rPr lang="en-US" dirty="0"/>
              <a:t>after visiting Times Square Towers. Some tourists</a:t>
            </a:r>
            <a:r>
              <a:rPr lang="en-US" baseline="0" dirty="0"/>
              <a:t> </a:t>
            </a:r>
            <a:r>
              <a:rPr lang="en-US" dirty="0"/>
              <a:t>visited </a:t>
            </a:r>
            <a:r>
              <a:rPr lang="en-US" dirty="0" err="1"/>
              <a:t>Tsim</a:t>
            </a:r>
            <a:r>
              <a:rPr lang="en-US" dirty="0"/>
              <a:t> </a:t>
            </a:r>
            <a:r>
              <a:rPr lang="en-US" dirty="0" err="1"/>
              <a:t>Sha</a:t>
            </a:r>
            <a:r>
              <a:rPr lang="en-US" dirty="0"/>
              <a:t> </a:t>
            </a:r>
            <a:r>
              <a:rPr lang="en-US" dirty="0" err="1"/>
              <a:t>Tsui</a:t>
            </a:r>
            <a:r>
              <a:rPr lang="en-US" dirty="0"/>
              <a:t> right after going to the Peak Tower.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D3C7F4-F523-47C0-AA96-12749601CC5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3354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Asian Tourists are likely to flow to Hong Kong central</a:t>
            </a:r>
            <a:r>
              <a:rPr lang="en-US" baseline="0" dirty="0"/>
              <a:t> </a:t>
            </a:r>
            <a:r>
              <a:rPr lang="en-US" dirty="0"/>
              <a:t>area from surrounding areas</a:t>
            </a:r>
            <a:r>
              <a:rPr lang="en-US" baseline="0" dirty="0"/>
              <a:t> </a:t>
            </a:r>
            <a:r>
              <a:rPr lang="en-US" dirty="0"/>
              <a:t>Tourist from Center </a:t>
            </a:r>
            <a:r>
              <a:rPr lang="en-US" dirty="0" err="1"/>
              <a:t>Mong</a:t>
            </a:r>
            <a:r>
              <a:rPr lang="en-US" dirty="0"/>
              <a:t> </a:t>
            </a:r>
            <a:r>
              <a:rPr lang="en-US" dirty="0" err="1"/>
              <a:t>Kok</a:t>
            </a:r>
            <a:r>
              <a:rPr lang="en-US" dirty="0"/>
              <a:t> tend to visit </a:t>
            </a:r>
            <a:r>
              <a:rPr lang="en-US" dirty="0" err="1"/>
              <a:t>Tsim</a:t>
            </a:r>
            <a:r>
              <a:rPr lang="en-US" baseline="0" dirty="0"/>
              <a:t> </a:t>
            </a:r>
            <a:r>
              <a:rPr lang="en-US" dirty="0" err="1"/>
              <a:t>Sha</a:t>
            </a:r>
            <a:r>
              <a:rPr lang="en-US" dirty="0"/>
              <a:t> </a:t>
            </a:r>
            <a:r>
              <a:rPr lang="en-US" dirty="0" err="1"/>
              <a:t>Tsui</a:t>
            </a:r>
            <a:r>
              <a:rPr lang="en-US" dirty="0"/>
              <a:t> as the next destination</a:t>
            </a:r>
            <a:r>
              <a:rPr lang="en-US" baseline="0" dirty="0"/>
              <a:t> </a:t>
            </a:r>
            <a:r>
              <a:rPr lang="en-US" dirty="0"/>
              <a:t>while, </a:t>
            </a:r>
            <a:r>
              <a:rPr lang="en-US" dirty="0" err="1"/>
              <a:t>somes</a:t>
            </a:r>
            <a:r>
              <a:rPr lang="en-US" dirty="0"/>
              <a:t> chose to travel directly to Hong Kong Central. Considerable</a:t>
            </a:r>
            <a:r>
              <a:rPr lang="en-US" baseline="0" dirty="0"/>
              <a:t> </a:t>
            </a:r>
            <a:r>
              <a:rPr lang="en-US" dirty="0"/>
              <a:t>tourist flow are found from Hong Kong Central and Times Square Towers</a:t>
            </a:r>
            <a:r>
              <a:rPr lang="en-US" baseline="0" dirty="0"/>
              <a:t> </a:t>
            </a:r>
            <a:r>
              <a:rPr lang="en-US" dirty="0"/>
              <a:t>to </a:t>
            </a:r>
            <a:r>
              <a:rPr lang="en-US" dirty="0" err="1"/>
              <a:t>Tsim</a:t>
            </a:r>
            <a:r>
              <a:rPr lang="en-US" dirty="0"/>
              <a:t> </a:t>
            </a:r>
            <a:r>
              <a:rPr lang="en-US" dirty="0" err="1"/>
              <a:t>Sha</a:t>
            </a:r>
            <a:r>
              <a:rPr lang="en-US" dirty="0"/>
              <a:t> </a:t>
            </a:r>
            <a:r>
              <a:rPr lang="en-US" dirty="0" err="1"/>
              <a:t>Tsui</a:t>
            </a:r>
            <a:endParaRPr lang="en-US" dirty="0"/>
          </a:p>
          <a:p>
            <a:endParaRPr lang="en-US" dirty="0"/>
          </a:p>
          <a:p>
            <a:r>
              <a:rPr lang="en-US" dirty="0"/>
              <a:t>Western tourists tend to visit Hong Kong Central directly right after visiting Center </a:t>
            </a:r>
            <a:r>
              <a:rPr lang="en-US" dirty="0" err="1"/>
              <a:t>Mong</a:t>
            </a:r>
            <a:r>
              <a:rPr lang="en-US" dirty="0"/>
              <a:t>, while, </a:t>
            </a:r>
            <a:r>
              <a:rPr lang="en-US" dirty="0" err="1"/>
              <a:t>somes</a:t>
            </a:r>
            <a:r>
              <a:rPr lang="en-US" dirty="0"/>
              <a:t> travel in the opposite direction. Tourists are more</a:t>
            </a:r>
            <a:r>
              <a:rPr lang="en-US" baseline="0" dirty="0"/>
              <a:t> </a:t>
            </a:r>
            <a:r>
              <a:rPr lang="en-US" dirty="0"/>
              <a:t>likely to visit </a:t>
            </a:r>
            <a:r>
              <a:rPr lang="en-US" dirty="0" err="1"/>
              <a:t>Tsim</a:t>
            </a:r>
            <a:r>
              <a:rPr lang="en-US" dirty="0"/>
              <a:t> </a:t>
            </a:r>
            <a:r>
              <a:rPr lang="en-US" dirty="0" err="1"/>
              <a:t>Sha</a:t>
            </a:r>
            <a:r>
              <a:rPr lang="en-US" dirty="0"/>
              <a:t> </a:t>
            </a:r>
            <a:r>
              <a:rPr lang="en-US" dirty="0" err="1"/>
              <a:t>Tsui</a:t>
            </a:r>
            <a:r>
              <a:rPr lang="en-US" dirty="0"/>
              <a:t> than Hong Kong Central</a:t>
            </a:r>
            <a:r>
              <a:rPr lang="en-US" baseline="0" dirty="0"/>
              <a:t> </a:t>
            </a:r>
            <a:r>
              <a:rPr lang="en-US" dirty="0"/>
              <a:t>after visiting Times Square Towers. Some tourists</a:t>
            </a:r>
            <a:r>
              <a:rPr lang="en-US" baseline="0" dirty="0"/>
              <a:t> </a:t>
            </a:r>
            <a:r>
              <a:rPr lang="en-US" dirty="0"/>
              <a:t>visited </a:t>
            </a:r>
            <a:r>
              <a:rPr lang="en-US" dirty="0" err="1"/>
              <a:t>Tsim</a:t>
            </a:r>
            <a:r>
              <a:rPr lang="en-US" dirty="0"/>
              <a:t> </a:t>
            </a:r>
            <a:r>
              <a:rPr lang="en-US" dirty="0" err="1"/>
              <a:t>Sha</a:t>
            </a:r>
            <a:r>
              <a:rPr lang="en-US" dirty="0"/>
              <a:t> </a:t>
            </a:r>
            <a:r>
              <a:rPr lang="en-US" dirty="0" err="1"/>
              <a:t>Tsui</a:t>
            </a:r>
            <a:r>
              <a:rPr lang="en-US" dirty="0"/>
              <a:t> right after going to the Peak Tower.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D3C7F4-F523-47C0-AA96-12749601CC5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6505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6A9856A-F956-4F97-A0FB-223B9FE1301C}" type="slidenum">
              <a:rPr lang="zh-CN" altLang="en-AU"/>
              <a:t>23</a:t>
            </a:fld>
            <a:endParaRPr lang="en-AU" altLang="zh-CN"/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65375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0D92BA6-1CF4-481F-8927-B2A4CAD0F858}" type="slidenum">
              <a:rPr lang="zh-CN" altLang="en-AU" smtClean="0"/>
              <a:t>24</a:t>
            </a:fld>
            <a:endParaRPr lang="en-AU" altLang="zh-CN"/>
          </a:p>
        </p:txBody>
      </p:sp>
    </p:spTree>
    <p:extLst>
      <p:ext uri="{BB962C8B-B14F-4D97-AF65-F5344CB8AC3E}">
        <p14:creationId xmlns:p14="http://schemas.microsoft.com/office/powerpoint/2010/main" val="9883054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Mashable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points out that a new data visualization project called “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I Know Where Your Cat Lives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 is trolling the internet and collecting metadata in your #adorable #cat #picture. Using the geotags embedded in the metadata in public photos, the project collects the information and puts the cat’s location on a map perfect for cyberstalking your fuzzy feline friend. 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http://time.com/3019671/i-know-where-your-cat-lives-website-data-visualization/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site features cats from everywhere around the globe — a giant red tom in Chiba, Japan to a grey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fuzzball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kitten in Apulia, Italy to a kitten cuddled with his mom in Queensland, Australia — all available for gawking at and cooing over at the click of a button.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354FE8-CB2C-49F1-A804-29EFD666983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6507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F26FE2-3F34-472C-A6FA-AAC7E33447D6}" type="slidenum">
              <a:rPr lang="en-US" smtClean="0"/>
              <a:t>43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en-AU"/>
              <a:t>SIT742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3427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D21B91B-A7D5-44D8-B60D-35877C4A0974}" type="slidenum">
              <a:rPr lang="zh-CN" altLang="en-AU" smtClean="0"/>
              <a:pPr/>
              <a:t>44</a:t>
            </a:fld>
            <a:endParaRPr lang="en-AU" altLang="zh-CN"/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38209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 dirty="0"/>
              <a:t>Click to edit Master subtitle style</a:t>
            </a:r>
            <a:endParaRPr lang="zh-CN" altLang="en-US" dirty="0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830888" y="6376243"/>
            <a:ext cx="2133600" cy="365125"/>
          </a:xfrm>
        </p:spPr>
        <p:txBody>
          <a:bodyPr/>
          <a:lstStyle/>
          <a:p>
            <a:fld id="{96500FC6-D98C-45F5-9BC7-9AC33A118A35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8296" y="108737"/>
            <a:ext cx="984154" cy="951437"/>
          </a:xfrm>
          <a:prstGeom prst="rect">
            <a:avLst/>
          </a:prstGeom>
        </p:spPr>
      </p:pic>
      <p:pic>
        <p:nvPicPr>
          <p:cNvPr id="6" name="图片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8296" y="108737"/>
            <a:ext cx="984154" cy="951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2843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>
            <a:normAutofit/>
          </a:bodyPr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200"/>
            </a:lvl4pPr>
            <a:lvl5pPr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830888" y="6376243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 b="1" i="0">
                <a:solidFill>
                  <a:schemeClr val="tx1"/>
                </a:solidFill>
                <a:latin typeface="Adobe Hebrew" charset="0"/>
                <a:ea typeface="Adobe Hebrew" charset="0"/>
                <a:cs typeface="Adobe Hebrew" charset="0"/>
              </a:defRPr>
            </a:lvl1pPr>
          </a:lstStyle>
          <a:p>
            <a:fld id="{96500FC6-D98C-45F5-9BC7-9AC33A118A3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718148" y="637624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Recent Research @ TULIP Lab</a:t>
            </a:r>
          </a:p>
        </p:txBody>
      </p:sp>
    </p:spTree>
    <p:extLst>
      <p:ext uri="{BB962C8B-B14F-4D97-AF65-F5344CB8AC3E}">
        <p14:creationId xmlns:p14="http://schemas.microsoft.com/office/powerpoint/2010/main" val="2063696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>
            <a:norm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800"/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2800"/>
            </a:lvl2pPr>
            <a:lvl3pPr marL="11430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800"/>
            </a:lvl3pPr>
            <a:lvl4pPr marL="16002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2800"/>
            </a:lvl4pPr>
            <a:lvl5pPr marL="20574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»"/>
              <a:tabLst/>
              <a:defRPr sz="2800"/>
            </a:lvl5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to edit Master text styles</a:t>
            </a:r>
          </a:p>
          <a:p>
            <a:pPr marL="342900" marR="0" lvl="1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Second level</a:t>
            </a:r>
          </a:p>
          <a:p>
            <a:pPr marL="342900" marR="0" lvl="2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Third level</a:t>
            </a:r>
          </a:p>
          <a:p>
            <a:pPr marL="342900" marR="0" lvl="3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Fourth level</a:t>
            </a:r>
          </a:p>
          <a:p>
            <a:pPr marL="342900" marR="0" lvl="4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Fifth level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830888" y="6376243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 b="1" i="0">
                <a:solidFill>
                  <a:schemeClr val="tx1"/>
                </a:solidFill>
                <a:latin typeface="Adobe Hebrew" charset="0"/>
                <a:ea typeface="Adobe Hebrew" charset="0"/>
                <a:cs typeface="Adobe Hebrew" charset="0"/>
              </a:defRPr>
            </a:lvl1pPr>
          </a:lstStyle>
          <a:p>
            <a:fld id="{96500FC6-D98C-45F5-9BC7-9AC33A118A3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718148" y="637624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Recent Research @ TULIP Lab</a:t>
            </a:r>
          </a:p>
        </p:txBody>
      </p:sp>
    </p:spTree>
    <p:extLst>
      <p:ext uri="{BB962C8B-B14F-4D97-AF65-F5344CB8AC3E}">
        <p14:creationId xmlns:p14="http://schemas.microsoft.com/office/powerpoint/2010/main" val="2684663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830888" y="6376243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 b="1" i="0">
                <a:solidFill>
                  <a:schemeClr val="tx1"/>
                </a:solidFill>
                <a:latin typeface="Adobe Hebrew" charset="0"/>
                <a:ea typeface="Adobe Hebrew" charset="0"/>
                <a:cs typeface="Adobe Hebrew" charset="0"/>
              </a:defRPr>
            </a:lvl1pPr>
          </a:lstStyle>
          <a:p>
            <a:fld id="{96500FC6-D98C-45F5-9BC7-9AC33A118A3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718148" y="637624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Recent Research @ TULIP Lab</a:t>
            </a:r>
          </a:p>
        </p:txBody>
      </p:sp>
    </p:spTree>
    <p:extLst>
      <p:ext uri="{BB962C8B-B14F-4D97-AF65-F5344CB8AC3E}">
        <p14:creationId xmlns:p14="http://schemas.microsoft.com/office/powerpoint/2010/main" val="4791807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0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830888" y="6376243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 b="1" i="0">
                <a:solidFill>
                  <a:schemeClr val="tx1"/>
                </a:solidFill>
                <a:latin typeface="Adobe Hebrew" charset="0"/>
                <a:ea typeface="Adobe Hebrew" charset="0"/>
                <a:cs typeface="Adobe Hebrew" charset="0"/>
              </a:defRPr>
            </a:lvl1pPr>
          </a:lstStyle>
          <a:p>
            <a:fld id="{96500FC6-D98C-45F5-9BC7-9AC33A118A3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718148" y="637624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Recent Research @ TULIP Lab</a:t>
            </a:r>
          </a:p>
        </p:txBody>
      </p:sp>
    </p:spTree>
    <p:extLst>
      <p:ext uri="{BB962C8B-B14F-4D97-AF65-F5344CB8AC3E}">
        <p14:creationId xmlns:p14="http://schemas.microsoft.com/office/powerpoint/2010/main" val="5266175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457200" y="1600200"/>
            <a:ext cx="4038600" cy="4525963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2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>
            <a:norm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800"/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2800"/>
            </a:lvl2pPr>
            <a:lvl3pPr marL="11430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800"/>
            </a:lvl3pPr>
            <a:lvl4pPr marL="16002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2800"/>
            </a:lvl4pPr>
            <a:lvl5pPr marL="20574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»"/>
              <a:tabLst/>
              <a:defRPr sz="2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to edit Master text styles</a:t>
            </a:r>
          </a:p>
          <a:p>
            <a:pPr marL="342900" marR="0" lvl="1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Second level</a:t>
            </a:r>
          </a:p>
          <a:p>
            <a:pPr marL="342900" marR="0" lvl="2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Third level</a:t>
            </a:r>
          </a:p>
          <a:p>
            <a:pPr marL="342900" marR="0" lvl="3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Fourth level</a:t>
            </a:r>
          </a:p>
          <a:p>
            <a:pPr marL="342900" marR="0" lvl="4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Fifth level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830888" y="6376243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 b="1" i="0">
                <a:solidFill>
                  <a:schemeClr val="tx1"/>
                </a:solidFill>
                <a:latin typeface="Adobe Hebrew" charset="0"/>
                <a:ea typeface="Adobe Hebrew" charset="0"/>
                <a:cs typeface="Adobe Hebrew" charset="0"/>
              </a:defRPr>
            </a:lvl1pPr>
          </a:lstStyle>
          <a:p>
            <a:fld id="{96500FC6-D98C-45F5-9BC7-9AC33A118A3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718148" y="637624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Recent Research @ TULIP Lab</a:t>
            </a:r>
          </a:p>
        </p:txBody>
      </p:sp>
    </p:spTree>
    <p:extLst>
      <p:ext uri="{BB962C8B-B14F-4D97-AF65-F5344CB8AC3E}">
        <p14:creationId xmlns:p14="http://schemas.microsoft.com/office/powerpoint/2010/main" val="10812552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>
            <a:norm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800"/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2800"/>
            </a:lvl2pPr>
            <a:lvl3pPr marL="11430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800"/>
            </a:lvl3pPr>
            <a:lvl4pPr marL="16002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2800"/>
            </a:lvl4pPr>
            <a:lvl5pPr marL="20574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»"/>
              <a:tabLst/>
              <a:defRPr sz="2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to edit Master text styles</a:t>
            </a:r>
          </a:p>
          <a:p>
            <a:pPr marL="342900" marR="0" lvl="1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Second level</a:t>
            </a:r>
          </a:p>
          <a:p>
            <a:pPr marL="342900" marR="0" lvl="2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Third level</a:t>
            </a:r>
          </a:p>
          <a:p>
            <a:pPr marL="342900" marR="0" lvl="3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Fourth level</a:t>
            </a:r>
          </a:p>
          <a:p>
            <a:pPr marL="342900" marR="0" lvl="4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Fifth level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>
            <a:norm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800"/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2800"/>
            </a:lvl2pPr>
            <a:lvl3pPr marL="11430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800"/>
            </a:lvl3pPr>
            <a:lvl4pPr marL="16002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2800"/>
            </a:lvl4pPr>
            <a:lvl5pPr marL="20574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»"/>
              <a:tabLst/>
              <a:defRPr sz="2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to edit Master text styles</a:t>
            </a:r>
          </a:p>
          <a:p>
            <a:pPr marL="342900" marR="0" lvl="1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Second level</a:t>
            </a:r>
          </a:p>
          <a:p>
            <a:pPr marL="342900" marR="0" lvl="2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Third level</a:t>
            </a:r>
          </a:p>
          <a:p>
            <a:pPr marL="342900" marR="0" lvl="3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Fourth level</a:t>
            </a:r>
          </a:p>
          <a:p>
            <a:pPr marL="342900" marR="0" lvl="4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Fifth level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10"/>
          </p:nvPr>
        </p:nvSpPr>
        <p:spPr>
          <a:xfrm>
            <a:off x="6830888" y="6376243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 b="1" i="0">
                <a:solidFill>
                  <a:schemeClr val="tx1"/>
                </a:solidFill>
                <a:latin typeface="Adobe Hebrew" charset="0"/>
                <a:ea typeface="Adobe Hebrew" charset="0"/>
                <a:cs typeface="Adobe Hebrew" charset="0"/>
              </a:defRPr>
            </a:lvl1pPr>
          </a:lstStyle>
          <a:p>
            <a:fld id="{96500FC6-D98C-45F5-9BC7-9AC33A118A3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718148" y="637624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Recent Research @ TULIP Lab</a:t>
            </a:r>
          </a:p>
        </p:txBody>
      </p:sp>
    </p:spTree>
    <p:extLst>
      <p:ext uri="{BB962C8B-B14F-4D97-AF65-F5344CB8AC3E}">
        <p14:creationId xmlns:p14="http://schemas.microsoft.com/office/powerpoint/2010/main" val="6503154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830888" y="6376243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 b="1" i="0">
                <a:solidFill>
                  <a:schemeClr val="tx1"/>
                </a:solidFill>
                <a:latin typeface="Adobe Hebrew" charset="0"/>
                <a:ea typeface="Adobe Hebrew" charset="0"/>
                <a:cs typeface="Adobe Hebrew" charset="0"/>
              </a:defRPr>
            </a:lvl1pPr>
          </a:lstStyle>
          <a:p>
            <a:fld id="{96500FC6-D98C-45F5-9BC7-9AC33A118A3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718148" y="637624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Recent Research @ TULIP Lab</a:t>
            </a:r>
          </a:p>
        </p:txBody>
      </p:sp>
    </p:spTree>
    <p:extLst>
      <p:ext uri="{BB962C8B-B14F-4D97-AF65-F5344CB8AC3E}">
        <p14:creationId xmlns:p14="http://schemas.microsoft.com/office/powerpoint/2010/main" val="13069003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830888" y="6376243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 b="1" i="0">
                <a:solidFill>
                  <a:schemeClr val="tx1"/>
                </a:solidFill>
                <a:latin typeface="Adobe Hebrew" charset="0"/>
                <a:ea typeface="Adobe Hebrew" charset="0"/>
                <a:cs typeface="Adobe Hebrew" charset="0"/>
              </a:defRPr>
            </a:lvl1pPr>
          </a:lstStyle>
          <a:p>
            <a:fld id="{96500FC6-D98C-45F5-9BC7-9AC33A118A3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718148" y="637624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Recent Research @ TULIP Lab</a:t>
            </a:r>
          </a:p>
        </p:txBody>
      </p:sp>
    </p:spTree>
    <p:extLst>
      <p:ext uri="{BB962C8B-B14F-4D97-AF65-F5344CB8AC3E}">
        <p14:creationId xmlns:p14="http://schemas.microsoft.com/office/powerpoint/2010/main" val="6109703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57200" y="273050"/>
            <a:ext cx="3008313" cy="1162050"/>
          </a:xfrm>
        </p:spPr>
        <p:txBody>
          <a:bodyPr anchor="b">
            <a:normAutofit/>
          </a:bodyPr>
          <a:lstStyle>
            <a:lvl1pPr algn="l">
              <a:defRPr sz="28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>
            <a:norm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800"/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2800"/>
            </a:lvl2pPr>
            <a:lvl3pPr marL="11430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800"/>
            </a:lvl3pPr>
            <a:lvl4pPr marL="16002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2800"/>
            </a:lvl4pPr>
            <a:lvl5pPr marL="20574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»"/>
              <a:tabLst/>
              <a:defRPr sz="2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to edit Master text styles</a:t>
            </a:r>
          </a:p>
          <a:p>
            <a:pPr marL="342900" marR="0" lvl="1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Second level</a:t>
            </a:r>
          </a:p>
          <a:p>
            <a:pPr marL="342900" marR="0" lvl="2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Third level</a:t>
            </a:r>
          </a:p>
          <a:p>
            <a:pPr marL="342900" marR="0" lvl="3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Fourth level</a:t>
            </a:r>
          </a:p>
          <a:p>
            <a:pPr marL="342900" marR="0" lvl="4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Fifth level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457200" y="1435100"/>
            <a:ext cx="3008313" cy="4691063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830888" y="6376243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 b="1" i="0">
                <a:solidFill>
                  <a:schemeClr val="tx1"/>
                </a:solidFill>
                <a:latin typeface="Adobe Hebrew" charset="0"/>
                <a:ea typeface="Adobe Hebrew" charset="0"/>
                <a:cs typeface="Adobe Hebrew" charset="0"/>
              </a:defRPr>
            </a:lvl1pPr>
          </a:lstStyle>
          <a:p>
            <a:fld id="{96500FC6-D98C-45F5-9BC7-9AC33A118A3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718148" y="637624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Recent Research @ TULIP Lab</a:t>
            </a:r>
          </a:p>
        </p:txBody>
      </p:sp>
    </p:spTree>
    <p:extLst>
      <p:ext uri="{BB962C8B-B14F-4D97-AF65-F5344CB8AC3E}">
        <p14:creationId xmlns:p14="http://schemas.microsoft.com/office/powerpoint/2010/main" val="14591544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 hasCustomPrompt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marR="0" indent="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icon to add picture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830888" y="6376243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 b="1" i="0">
                <a:solidFill>
                  <a:schemeClr val="tx1"/>
                </a:solidFill>
                <a:latin typeface="Adobe Hebrew" charset="0"/>
                <a:ea typeface="Adobe Hebrew" charset="0"/>
                <a:cs typeface="Adobe Hebrew" charset="0"/>
              </a:defRPr>
            </a:lvl1pPr>
          </a:lstStyle>
          <a:p>
            <a:fld id="{96500FC6-D98C-45F5-9BC7-9AC33A118A3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718148" y="637624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Recent Research @ TULIP Lab</a:t>
            </a:r>
          </a:p>
        </p:txBody>
      </p:sp>
    </p:spTree>
    <p:extLst>
      <p:ext uri="{BB962C8B-B14F-4D97-AF65-F5344CB8AC3E}">
        <p14:creationId xmlns:p14="http://schemas.microsoft.com/office/powerpoint/2010/main" val="18932273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830888" y="6376243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 b="1" i="0">
                <a:solidFill>
                  <a:schemeClr val="tx1"/>
                </a:solidFill>
                <a:latin typeface="Giddyup Std" charset="0"/>
                <a:ea typeface="Giddyup Std" charset="0"/>
                <a:cs typeface="Giddyup Std" charset="0"/>
              </a:defRPr>
            </a:lvl1pPr>
          </a:lstStyle>
          <a:p>
            <a:fld id="{96500FC6-D98C-45F5-9BC7-9AC33A118A3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8296" y="108737"/>
            <a:ext cx="984154" cy="95143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786" y="6149007"/>
            <a:ext cx="3511823" cy="645927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718148" y="637624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Recent Research @ TULIP Lab</a:t>
            </a:r>
            <a:endParaRPr lang="en-US" dirty="0"/>
          </a:p>
        </p:txBody>
      </p:sp>
      <p:pic>
        <p:nvPicPr>
          <p:cNvPr id="9" name="图片 6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8296" y="108737"/>
            <a:ext cx="984154" cy="951437"/>
          </a:xfrm>
          <a:prstGeom prst="rect">
            <a:avLst/>
          </a:prstGeom>
        </p:spPr>
      </p:pic>
      <p:pic>
        <p:nvPicPr>
          <p:cNvPr id="10" name="图片 7"/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786" y="6149007"/>
            <a:ext cx="3511823" cy="645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9084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17" Type="http://schemas.openxmlformats.org/officeDocument/2006/relationships/image" Target="../media/image43.png"/><Relationship Id="rId2" Type="http://schemas.openxmlformats.org/officeDocument/2006/relationships/image" Target="../media/image28.png"/><Relationship Id="rId16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5" Type="http://schemas.openxmlformats.org/officeDocument/2006/relationships/image" Target="../media/image4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Relationship Id="rId1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wmf"/><Relationship Id="rId2" Type="http://schemas.openxmlformats.org/officeDocument/2006/relationships/image" Target="../media/image44.w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wm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jpeg"/><Relationship Id="rId3" Type="http://schemas.openxmlformats.org/officeDocument/2006/relationships/audio" Target="../media/audio2.wav"/><Relationship Id="rId7" Type="http://schemas.openxmlformats.org/officeDocument/2006/relationships/image" Target="../media/image48.wmf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jpeg"/><Relationship Id="rId5" Type="http://schemas.openxmlformats.org/officeDocument/2006/relationships/audio" Target="../media/audio4.wav"/><Relationship Id="rId4" Type="http://schemas.openxmlformats.org/officeDocument/2006/relationships/audio" Target="../media/audio3.wav"/><Relationship Id="rId9" Type="http://schemas.openxmlformats.org/officeDocument/2006/relationships/image" Target="../media/image5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5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12" Type="http://schemas.openxmlformats.org/officeDocument/2006/relationships/image" Target="../media/image6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11" Type="http://schemas.openxmlformats.org/officeDocument/2006/relationships/image" Target="../media/image63.png"/><Relationship Id="rId5" Type="http://schemas.openxmlformats.org/officeDocument/2006/relationships/image" Target="../media/image57.png"/><Relationship Id="rId10" Type="http://schemas.openxmlformats.org/officeDocument/2006/relationships/image" Target="../media/image62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://www.tulip.org.au/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tif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olstalker.com/" TargetMode="External"/><Relationship Id="rId2" Type="http://schemas.openxmlformats.org/officeDocument/2006/relationships/hyperlink" Target="http://search-id.com/" TargetMode="Externa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tif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eibo.com/tulipacademy" TargetMode="External"/><Relationship Id="rId2" Type="http://schemas.openxmlformats.org/officeDocument/2006/relationships/hyperlink" Target="http://www.tulip.org.au/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calendar.google.com/calendar/ical/1trnk46p4gae8ev410ku57sba4@group.calendar.google.com/public/basic.ics" TargetMode="External"/><Relationship Id="rId5" Type="http://schemas.openxmlformats.org/officeDocument/2006/relationships/hyperlink" Target="https://calendar.google.com/calendar/embed?src=1trnk46p4gae8ev410ku57sba4@group.calendar.google.com&amp;ctz=Australia/Sydney" TargetMode="External"/><Relationship Id="rId4" Type="http://schemas.openxmlformats.org/officeDocument/2006/relationships/hyperlink" Target="https://github.com/tulip-lab" TargetMode="Externa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/>
              <a:t>Research at TULIP Lab</a:t>
            </a:r>
            <a:endParaRPr lang="zh-CN" altLang="en-US" sz="3200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AU" dirty="0"/>
              <a:t>Gang</a:t>
            </a:r>
            <a:r>
              <a:rPr lang="zh-CN" altLang="en-US" dirty="0"/>
              <a:t> </a:t>
            </a:r>
            <a:r>
              <a:rPr lang="en-US" altLang="zh-CN" dirty="0"/>
              <a:t>Li</a:t>
            </a:r>
            <a:endParaRPr lang="en-AU" altLang="zh-CN" dirty="0"/>
          </a:p>
          <a:p>
            <a:r>
              <a:rPr lang="en-US" altLang="zh-CN" dirty="0"/>
              <a:t>School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Information</a:t>
            </a:r>
            <a:r>
              <a:rPr lang="zh-CN" altLang="en-US" dirty="0"/>
              <a:t> </a:t>
            </a:r>
            <a:r>
              <a:rPr lang="en-US" altLang="zh-CN" dirty="0"/>
              <a:t>Technology</a:t>
            </a:r>
            <a:endParaRPr lang="en-AU" dirty="0"/>
          </a:p>
          <a:p>
            <a:r>
              <a:rPr lang="en-AU" dirty="0"/>
              <a:t>Deakin</a:t>
            </a:r>
            <a:r>
              <a:rPr lang="zh-CN" altLang="en-US" dirty="0"/>
              <a:t> </a:t>
            </a:r>
            <a:r>
              <a:rPr lang="en-AU" altLang="zh-CN" dirty="0"/>
              <a:t>University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AU" altLang="zh-CN" dirty="0"/>
              <a:t>Australia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981198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Application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Geo</a:t>
            </a:r>
            <a:r>
              <a:rPr lang="zh-CN" altLang="en-US" dirty="0"/>
              <a:t> </a:t>
            </a:r>
            <a:r>
              <a:rPr lang="en-US" altLang="zh-CN" dirty="0"/>
              <a:t>Photos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371600"/>
            <a:ext cx="8610600" cy="4525963"/>
          </a:xfrm>
        </p:spPr>
        <p:txBody>
          <a:bodyPr>
            <a:normAutofit/>
          </a:bodyPr>
          <a:lstStyle/>
          <a:p>
            <a:r>
              <a:rPr lang="en-US" sz="2400" dirty="0"/>
              <a:t>There are many </a:t>
            </a:r>
            <a:r>
              <a:rPr lang="en-US" sz="2400" dirty="0" err="1"/>
              <a:t>geotagged</a:t>
            </a:r>
            <a:r>
              <a:rPr lang="en-US" sz="2400" dirty="0"/>
              <a:t> photos available. However </a:t>
            </a:r>
            <a:r>
              <a:rPr lang="en-US" sz="2400" b="1" dirty="0"/>
              <a:t>:</a:t>
            </a:r>
          </a:p>
          <a:p>
            <a:pPr lvl="1"/>
            <a:r>
              <a:rPr lang="en-US" sz="2400" i="1" dirty="0"/>
              <a:t>Data is noisy or misleading.</a:t>
            </a:r>
          </a:p>
          <a:p>
            <a:pPr lvl="1"/>
            <a:r>
              <a:rPr lang="en-US" sz="2400" i="1" dirty="0"/>
              <a:t>Photos are taken in transit rather than at the attractions.</a:t>
            </a:r>
          </a:p>
          <a:p>
            <a:pPr lvl="1"/>
            <a:r>
              <a:rPr lang="en-US" sz="2400" i="1" dirty="0"/>
              <a:t>Photo is static media, whereas, travel behavior is dynamic.</a:t>
            </a:r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pPr lvl="1"/>
            <a:endParaRPr lang="en-US" sz="2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</a:p>
        </p:txBody>
      </p:sp>
      <p:pic>
        <p:nvPicPr>
          <p:cNvPr id="4" name="Picture 2" descr="D:\SVN-Paper\TourismII\trunk\BackUpFigures\HongKong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 r="53583"/>
          <a:stretch/>
        </p:blipFill>
        <p:spPr bwMode="auto">
          <a:xfrm>
            <a:off x="2590800" y="3212257"/>
            <a:ext cx="4176195" cy="210988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C:\Users\Quan\AppData\Local\Microsoft\Windows\Temporary Internet Files\Content.IE5\LCJQGU46\MC900433824[1]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177206" y="5715274"/>
            <a:ext cx="928694" cy="928694"/>
          </a:xfrm>
          <a:prstGeom prst="rect">
            <a:avLst/>
          </a:prstGeom>
          <a:noFill/>
        </p:spPr>
      </p:pic>
      <p:sp>
        <p:nvSpPr>
          <p:cNvPr id="6" name="AutoShape 464"/>
          <p:cNvSpPr>
            <a:spLocks noChangeArrowheads="1"/>
          </p:cNvSpPr>
          <p:nvPr/>
        </p:nvSpPr>
        <p:spPr bwMode="auto">
          <a:xfrm>
            <a:off x="1143000" y="5486674"/>
            <a:ext cx="7034206" cy="457200"/>
          </a:xfrm>
          <a:prstGeom prst="wedgeRoundRectCallout">
            <a:avLst>
              <a:gd name="adj1" fmla="val 54977"/>
              <a:gd name="adj2" fmla="val 152945"/>
              <a:gd name="adj3" fmla="val 16667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8100000" algn="ctr" rotWithShape="0">
              <a:schemeClr val="bg2"/>
            </a:outerShdw>
          </a:effectLst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defRPr/>
            </a:pPr>
            <a:r>
              <a:rPr lang="en-AU" sz="2000" b="1" dirty="0">
                <a:ln w="11430"/>
                <a:solidFill>
                  <a:schemeClr val="accent2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ea typeface="宋体" pitchFamily="2" charset="-122"/>
                <a:sym typeface="Wingdings" pitchFamily="2" charset="2"/>
              </a:rPr>
              <a:t>How to mine these data for travel behaviour analysis?</a:t>
            </a:r>
            <a:endParaRPr lang="en-US" sz="20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19679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Tourist Movement Analysis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</a:p>
        </p:txBody>
      </p:sp>
      <p:pic>
        <p:nvPicPr>
          <p:cNvPr id="615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5517232"/>
            <a:ext cx="6208568" cy="7187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1" name="Picture 7" descr="D:\SVN-Paper\TourismII\trunk\BackUpFigures\AsiaFlow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686" y="1273256"/>
            <a:ext cx="3963914" cy="41656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D:\SVN-Paper\TourismII\trunk\BackUpFigures\EuropeFlow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2512" y="1222456"/>
            <a:ext cx="4027957" cy="42164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99020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Tourist Movement Analysis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83568" y="1671390"/>
            <a:ext cx="4038600" cy="2693714"/>
          </a:xfrm>
          <a:prstGeom prst="rect">
            <a:avLst/>
          </a:prstGeom>
        </p:spPr>
      </p:pic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967345" y="1600200"/>
            <a:ext cx="3400310" cy="4525963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</a:p>
        </p:txBody>
      </p:sp>
      <p:sp>
        <p:nvSpPr>
          <p:cNvPr id="10" name="Rectangle 9"/>
          <p:cNvSpPr/>
          <p:nvPr/>
        </p:nvSpPr>
        <p:spPr>
          <a:xfrm>
            <a:off x="683568" y="4676943"/>
            <a:ext cx="4038600" cy="1200329"/>
          </a:xfrm>
          <a:prstGeom prst="rect">
            <a:avLst/>
          </a:prstGeom>
          <a:solidFill>
            <a:srgbClr val="9ED0F1"/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 err="1">
                <a:latin typeface="Garamond"/>
                <a:cs typeface="Garamond"/>
              </a:rPr>
              <a:t>Huy</a:t>
            </a:r>
            <a:r>
              <a:rPr lang="en-US" dirty="0">
                <a:latin typeface="Garamond"/>
                <a:cs typeface="Garamond"/>
              </a:rPr>
              <a:t> </a:t>
            </a:r>
            <a:r>
              <a:rPr lang="en-US" dirty="0" err="1">
                <a:latin typeface="Garamond"/>
                <a:cs typeface="Garamond"/>
              </a:rPr>
              <a:t>Quan</a:t>
            </a:r>
            <a:r>
              <a:rPr lang="en-US" dirty="0">
                <a:latin typeface="Garamond"/>
                <a:cs typeface="Garamond"/>
              </a:rPr>
              <a:t> Vu, Gang Li, Rob Law, Ben </a:t>
            </a:r>
            <a:r>
              <a:rPr lang="en-US" dirty="0" err="1">
                <a:latin typeface="Garamond"/>
                <a:cs typeface="Garamond"/>
              </a:rPr>
              <a:t>Haobin</a:t>
            </a:r>
            <a:r>
              <a:rPr lang="en-US" dirty="0">
                <a:latin typeface="Garamond"/>
                <a:cs typeface="Garamond"/>
              </a:rPr>
              <a:t> Yip. </a:t>
            </a:r>
            <a:r>
              <a:rPr lang="en-US" i="1" dirty="0">
                <a:latin typeface="Garamond"/>
                <a:cs typeface="Garamond"/>
              </a:rPr>
              <a:t>Exploring the travel behaviors of inbound tourists to Hong Kong using </a:t>
            </a:r>
            <a:r>
              <a:rPr lang="en-US" i="1" dirty="0" err="1">
                <a:latin typeface="Garamond"/>
                <a:cs typeface="Garamond"/>
              </a:rPr>
              <a:t>Geotagged</a:t>
            </a:r>
            <a:r>
              <a:rPr lang="en-US" i="1" dirty="0">
                <a:latin typeface="Garamond"/>
                <a:cs typeface="Garamond"/>
              </a:rPr>
              <a:t> photos</a:t>
            </a:r>
            <a:r>
              <a:rPr lang="en-US" dirty="0">
                <a:latin typeface="Garamond"/>
                <a:cs typeface="Garamond"/>
              </a:rPr>
              <a:t>. </a:t>
            </a:r>
            <a:r>
              <a:rPr lang="en-US" b="1" dirty="0">
                <a:latin typeface="Garamond"/>
                <a:cs typeface="Garamond"/>
              </a:rPr>
              <a:t>Tourism Management</a:t>
            </a:r>
            <a:r>
              <a:rPr lang="en-US" dirty="0">
                <a:latin typeface="Garamond"/>
                <a:cs typeface="Garamond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835911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9EC1B-1536-A44F-BA67-74948804D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Tourist Movement Analysis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0957709-0E17-8547-AA8F-7E8A419919A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348706"/>
            <a:ext cx="4038600" cy="3028950"/>
          </a:xfr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BA7B7E1E-3F47-9640-948E-D3D92DF4B59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2348706"/>
            <a:ext cx="4038600" cy="3028950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75F127-F557-4040-BD5B-36E1EABFB9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426A0C-C779-3C45-B000-01B6784B40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</a:p>
        </p:txBody>
      </p:sp>
    </p:spTree>
    <p:extLst>
      <p:ext uri="{BB962C8B-B14F-4D97-AF65-F5344CB8AC3E}">
        <p14:creationId xmlns:p14="http://schemas.microsoft.com/office/powerpoint/2010/main" val="17717166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Periodic Behavior Mining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Observed Check-in Data is usually a mixed events from different periodic behaviors</a:t>
            </a:r>
          </a:p>
          <a:p>
            <a:pPr lvl="1"/>
            <a:r>
              <a:rPr lang="en-US" sz="2000" dirty="0"/>
              <a:t>What are Periodic?</a:t>
            </a:r>
          </a:p>
          <a:p>
            <a:pPr lvl="1"/>
            <a:r>
              <a:rPr lang="en-US" sz="2000" dirty="0"/>
              <a:t>What is the period?</a:t>
            </a:r>
          </a:p>
          <a:p>
            <a:pPr lvl="1"/>
            <a:r>
              <a:rPr lang="en-US" sz="2000" dirty="0"/>
              <a:t>Predict the Behavior on a particular day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</a:p>
        </p:txBody>
      </p:sp>
      <p:pic>
        <p:nvPicPr>
          <p:cNvPr id="9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1173" y="2274555"/>
            <a:ext cx="3368267" cy="1624594"/>
          </a:xfrm>
          <a:prstGeom prst="rect">
            <a:avLst/>
          </a:prstGeom>
          <a:noFill/>
        </p:spPr>
      </p:pic>
      <p:pic>
        <p:nvPicPr>
          <p:cNvPr id="42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9565" y="4149080"/>
            <a:ext cx="6012180" cy="678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2957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Periodic Behavior Mining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Observed Check-in Data is usually a mixed events from different periodic behaviors</a:t>
            </a:r>
          </a:p>
          <a:p>
            <a:pPr lvl="1"/>
            <a:r>
              <a:rPr lang="en-US" sz="2000" dirty="0"/>
              <a:t>What are Periodic?</a:t>
            </a:r>
          </a:p>
          <a:p>
            <a:pPr lvl="1"/>
            <a:r>
              <a:rPr lang="en-US" sz="2000" dirty="0"/>
              <a:t>What is the period?</a:t>
            </a:r>
          </a:p>
          <a:p>
            <a:pPr lvl="1"/>
            <a:r>
              <a:rPr lang="en-US" sz="2000" dirty="0"/>
              <a:t>Predict the Behavior on a particular day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</a:p>
        </p:txBody>
      </p:sp>
      <p:pic>
        <p:nvPicPr>
          <p:cNvPr id="9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1173" y="2274555"/>
            <a:ext cx="3368267" cy="1624594"/>
          </a:xfrm>
          <a:prstGeom prst="rect">
            <a:avLst/>
          </a:prstGeom>
          <a:noFill/>
        </p:spPr>
      </p:pic>
      <p:pic>
        <p:nvPicPr>
          <p:cNvPr id="42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9565" y="4149080"/>
            <a:ext cx="6012180" cy="678180"/>
          </a:xfrm>
          <a:prstGeom prst="rect">
            <a:avLst/>
          </a:prstGeom>
        </p:spPr>
      </p:pic>
      <p:pic>
        <p:nvPicPr>
          <p:cNvPr id="43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7664" y="5356066"/>
            <a:ext cx="5935980" cy="754380"/>
          </a:xfrm>
          <a:prstGeom prst="rect">
            <a:avLst/>
          </a:prstGeom>
        </p:spPr>
      </p:pic>
      <p:sp>
        <p:nvSpPr>
          <p:cNvPr id="44" name="右箭头 5"/>
          <p:cNvSpPr/>
          <p:nvPr/>
        </p:nvSpPr>
        <p:spPr>
          <a:xfrm rot="5400000">
            <a:off x="3897194" y="4849454"/>
            <a:ext cx="598753" cy="638165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625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Periodic Behavior Mining</a:t>
            </a:r>
            <a:br>
              <a:rPr lang="en-US" altLang="zh-CN" dirty="0"/>
            </a:br>
            <a:r>
              <a:rPr lang="en-US" altLang="zh-CN" dirty="0"/>
              <a:t>Mobility Intentions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CP Decomposition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</a:p>
        </p:txBody>
      </p:sp>
      <p:pic>
        <p:nvPicPr>
          <p:cNvPr id="6" name="图片 3"/>
          <p:cNvPicPr>
            <a:picLocks noChangeAspect="1"/>
          </p:cNvPicPr>
          <p:nvPr/>
        </p:nvPicPr>
        <p:blipFill rotWithShape="1">
          <a:blip r:embed="rId2"/>
          <a:srcRect l="19407"/>
          <a:stretch/>
        </p:blipFill>
        <p:spPr>
          <a:xfrm>
            <a:off x="5033210" y="2171202"/>
            <a:ext cx="3324511" cy="1156016"/>
          </a:xfrm>
          <a:prstGeom prst="rect">
            <a:avLst/>
          </a:prstGeom>
        </p:spPr>
      </p:pic>
      <p:pic>
        <p:nvPicPr>
          <p:cNvPr id="7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2865" y="2169047"/>
            <a:ext cx="3609615" cy="1092044"/>
          </a:xfrm>
          <a:prstGeom prst="rect">
            <a:avLst/>
          </a:prstGeom>
        </p:spPr>
      </p:pic>
      <p:cxnSp>
        <p:nvCxnSpPr>
          <p:cNvPr id="9" name="曲线连接符 7"/>
          <p:cNvCxnSpPr/>
          <p:nvPr/>
        </p:nvCxnSpPr>
        <p:spPr>
          <a:xfrm rot="5400000" flipH="1" flipV="1">
            <a:off x="953514" y="3152003"/>
            <a:ext cx="27214" cy="696514"/>
          </a:xfrm>
          <a:prstGeom prst="curvedConnector3">
            <a:avLst>
              <a:gd name="adj1" fmla="val 1035408"/>
            </a:avLst>
          </a:prstGeom>
          <a:ln w="19050">
            <a:solidFill>
              <a:srgbClr val="148EB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曲线连接符 8"/>
          <p:cNvCxnSpPr/>
          <p:nvPr/>
        </p:nvCxnSpPr>
        <p:spPr>
          <a:xfrm rot="16200000" flipH="1">
            <a:off x="1666228" y="3386519"/>
            <a:ext cx="203244" cy="654228"/>
          </a:xfrm>
          <a:prstGeom prst="curvedConnector3">
            <a:avLst/>
          </a:prstGeom>
          <a:ln w="19050">
            <a:solidFill>
              <a:srgbClr val="148EB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曲线连接符 9"/>
          <p:cNvCxnSpPr/>
          <p:nvPr/>
        </p:nvCxnSpPr>
        <p:spPr>
          <a:xfrm flipV="1">
            <a:off x="2183605" y="3426479"/>
            <a:ext cx="494522" cy="477417"/>
          </a:xfrm>
          <a:prstGeom prst="curvedConnector3">
            <a:avLst/>
          </a:prstGeom>
          <a:ln w="19050">
            <a:solidFill>
              <a:srgbClr val="148EB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曲线连接符 14"/>
          <p:cNvCxnSpPr/>
          <p:nvPr/>
        </p:nvCxnSpPr>
        <p:spPr>
          <a:xfrm rot="16200000" flipH="1">
            <a:off x="775022" y="3874881"/>
            <a:ext cx="28523" cy="340840"/>
          </a:xfrm>
          <a:prstGeom prst="curvedConnector3">
            <a:avLst>
              <a:gd name="adj1" fmla="val -892480"/>
            </a:avLst>
          </a:prstGeom>
          <a:ln w="190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曲线连接符 15"/>
          <p:cNvCxnSpPr/>
          <p:nvPr/>
        </p:nvCxnSpPr>
        <p:spPr>
          <a:xfrm rot="5400000" flipH="1" flipV="1">
            <a:off x="1415096" y="3742752"/>
            <a:ext cx="112135" cy="772204"/>
          </a:xfrm>
          <a:prstGeom prst="curvedConnector5">
            <a:avLst>
              <a:gd name="adj1" fmla="val -203861"/>
              <a:gd name="adj2" fmla="val 45941"/>
              <a:gd name="adj3" fmla="val 303861"/>
            </a:avLst>
          </a:prstGeom>
          <a:ln w="190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曲线连接符 16"/>
          <p:cNvCxnSpPr/>
          <p:nvPr/>
        </p:nvCxnSpPr>
        <p:spPr>
          <a:xfrm flipV="1">
            <a:off x="1945907" y="3950058"/>
            <a:ext cx="643579" cy="211369"/>
          </a:xfrm>
          <a:prstGeom prst="curvedConnector3">
            <a:avLst/>
          </a:prstGeom>
          <a:ln w="190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曲线连接符 21"/>
          <p:cNvCxnSpPr/>
          <p:nvPr/>
        </p:nvCxnSpPr>
        <p:spPr>
          <a:xfrm rot="16200000" flipH="1">
            <a:off x="1184493" y="4357257"/>
            <a:ext cx="64745" cy="562988"/>
          </a:xfrm>
          <a:prstGeom prst="curvedConnector3">
            <a:avLst>
              <a:gd name="adj1" fmla="val 347425"/>
            </a:avLst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曲线连接符 22"/>
          <p:cNvCxnSpPr/>
          <p:nvPr/>
        </p:nvCxnSpPr>
        <p:spPr>
          <a:xfrm rot="5400000" flipH="1" flipV="1">
            <a:off x="1793793" y="4446656"/>
            <a:ext cx="179750" cy="519901"/>
          </a:xfrm>
          <a:prstGeom prst="curvedConnector5">
            <a:avLst>
              <a:gd name="adj1" fmla="val 96157"/>
              <a:gd name="adj2" fmla="val 43972"/>
              <a:gd name="adj3" fmla="val 227177"/>
            </a:avLst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曲线连接符 23"/>
          <p:cNvCxnSpPr/>
          <p:nvPr/>
        </p:nvCxnSpPr>
        <p:spPr>
          <a:xfrm flipV="1">
            <a:off x="2232260" y="4638751"/>
            <a:ext cx="452340" cy="66622"/>
          </a:xfrm>
          <a:prstGeom prst="curvedConnector3">
            <a:avLst/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24"/>
          <p:cNvSpPr txBox="1"/>
          <p:nvPr/>
        </p:nvSpPr>
        <p:spPr>
          <a:xfrm>
            <a:off x="1394433" y="4786519"/>
            <a:ext cx="10021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rgbClr val="0070C0"/>
                </a:solidFill>
              </a:rPr>
              <a:t>… …</a:t>
            </a:r>
            <a:endParaRPr lang="zh-CN" altLang="en-US" sz="2800" dirty="0">
              <a:solidFill>
                <a:srgbClr val="0070C0"/>
              </a:solidFill>
            </a:endParaRPr>
          </a:p>
        </p:txBody>
      </p:sp>
      <p:sp>
        <p:nvSpPr>
          <p:cNvPr id="19" name="文本框 25"/>
          <p:cNvSpPr txBox="1"/>
          <p:nvPr/>
        </p:nvSpPr>
        <p:spPr>
          <a:xfrm>
            <a:off x="15571" y="3212976"/>
            <a:ext cx="369332" cy="1571007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zh-CN" sz="1200" dirty="0"/>
              <a:t>Users’ history records</a:t>
            </a:r>
            <a:endParaRPr lang="zh-CN" altLang="en-US" sz="1200" dirty="0"/>
          </a:p>
        </p:txBody>
      </p:sp>
      <p:sp>
        <p:nvSpPr>
          <p:cNvPr id="20" name="文本框 31"/>
          <p:cNvSpPr txBox="1"/>
          <p:nvPr/>
        </p:nvSpPr>
        <p:spPr>
          <a:xfrm>
            <a:off x="15571" y="5423958"/>
            <a:ext cx="369332" cy="1320233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zh-CN" sz="1200" dirty="0"/>
              <a:t>Mobility Intentions</a:t>
            </a:r>
            <a:endParaRPr lang="zh-CN" altLang="en-US" sz="1200" dirty="0"/>
          </a:p>
        </p:txBody>
      </p:sp>
      <p:sp>
        <p:nvSpPr>
          <p:cNvPr id="21" name="文本框 33"/>
          <p:cNvSpPr txBox="1"/>
          <p:nvPr/>
        </p:nvSpPr>
        <p:spPr>
          <a:xfrm>
            <a:off x="8739172" y="3863349"/>
            <a:ext cx="369332" cy="1975862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zh-CN" sz="1200" dirty="0"/>
              <a:t>Mobility Intention Sequence</a:t>
            </a:r>
            <a:endParaRPr lang="zh-CN" altLang="en-US" sz="1200" dirty="0"/>
          </a:p>
        </p:txBody>
      </p:sp>
      <p:sp>
        <p:nvSpPr>
          <p:cNvPr id="22" name="文本框 36"/>
          <p:cNvSpPr txBox="1"/>
          <p:nvPr/>
        </p:nvSpPr>
        <p:spPr>
          <a:xfrm>
            <a:off x="2876133" y="5559443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rgbClr val="00B0F0"/>
                </a:solidFill>
              </a:rPr>
              <a:t>…</a:t>
            </a:r>
            <a:endParaRPr lang="zh-CN" altLang="en-US" sz="2800" dirty="0">
              <a:solidFill>
                <a:srgbClr val="00B0F0"/>
              </a:solidFill>
            </a:endParaRPr>
          </a:p>
        </p:txBody>
      </p:sp>
      <p:cxnSp>
        <p:nvCxnSpPr>
          <p:cNvPr id="23" name="曲线连接符 40"/>
          <p:cNvCxnSpPr/>
          <p:nvPr/>
        </p:nvCxnSpPr>
        <p:spPr>
          <a:xfrm rot="16200000" flipH="1">
            <a:off x="3100916" y="3217688"/>
            <a:ext cx="106212" cy="649151"/>
          </a:xfrm>
          <a:prstGeom prst="curvedConnector2">
            <a:avLst/>
          </a:prstGeom>
          <a:ln w="19050">
            <a:solidFill>
              <a:srgbClr val="148EB7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曲线连接符 42"/>
          <p:cNvCxnSpPr/>
          <p:nvPr/>
        </p:nvCxnSpPr>
        <p:spPr>
          <a:xfrm>
            <a:off x="2776885" y="3992490"/>
            <a:ext cx="407424" cy="67073"/>
          </a:xfrm>
          <a:prstGeom prst="curvedConnector2">
            <a:avLst/>
          </a:prstGeom>
          <a:ln w="19050">
            <a:solidFill>
              <a:srgbClr val="92D05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曲线连接符 44"/>
          <p:cNvCxnSpPr/>
          <p:nvPr/>
        </p:nvCxnSpPr>
        <p:spPr>
          <a:xfrm flipV="1">
            <a:off x="2877519" y="4517738"/>
            <a:ext cx="695762" cy="98994"/>
          </a:xfrm>
          <a:prstGeom prst="curvedConnector4">
            <a:avLst>
              <a:gd name="adj1" fmla="val 48134"/>
              <a:gd name="adj2" fmla="val 163818"/>
            </a:avLst>
          </a:prstGeom>
          <a:ln w="19050">
            <a:solidFill>
              <a:srgbClr val="7030A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50"/>
          <p:cNvSpPr txBox="1"/>
          <p:nvPr/>
        </p:nvSpPr>
        <p:spPr>
          <a:xfrm>
            <a:off x="4499992" y="5722623"/>
            <a:ext cx="16561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multi-class classifier</a:t>
            </a:r>
            <a:endParaRPr lang="zh-CN" altLang="en-US" sz="1200" dirty="0"/>
          </a:p>
        </p:txBody>
      </p:sp>
      <p:sp>
        <p:nvSpPr>
          <p:cNvPr id="27" name="右箭头 51"/>
          <p:cNvSpPr/>
          <p:nvPr/>
        </p:nvSpPr>
        <p:spPr>
          <a:xfrm rot="1416531">
            <a:off x="3587925" y="3998498"/>
            <a:ext cx="1008112" cy="330349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右箭头 52"/>
          <p:cNvSpPr/>
          <p:nvPr/>
        </p:nvSpPr>
        <p:spPr>
          <a:xfrm rot="19837523">
            <a:off x="3596578" y="5428638"/>
            <a:ext cx="1026469" cy="330349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9" name="直接箭头连接符 62"/>
          <p:cNvCxnSpPr/>
          <p:nvPr/>
        </p:nvCxnSpPr>
        <p:spPr>
          <a:xfrm flipV="1">
            <a:off x="7002059" y="4205978"/>
            <a:ext cx="171848" cy="1875"/>
          </a:xfrm>
          <a:prstGeom prst="straightConnector1">
            <a:avLst/>
          </a:prstGeom>
          <a:ln>
            <a:solidFill>
              <a:srgbClr val="148EB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63"/>
          <p:cNvCxnSpPr/>
          <p:nvPr/>
        </p:nvCxnSpPr>
        <p:spPr>
          <a:xfrm flipV="1">
            <a:off x="7392429" y="4206060"/>
            <a:ext cx="180191" cy="1064"/>
          </a:xfrm>
          <a:prstGeom prst="straightConnector1">
            <a:avLst/>
          </a:prstGeom>
          <a:ln>
            <a:solidFill>
              <a:srgbClr val="148EB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70"/>
          <p:cNvCxnSpPr/>
          <p:nvPr/>
        </p:nvCxnSpPr>
        <p:spPr>
          <a:xfrm flipV="1">
            <a:off x="7790618" y="4215230"/>
            <a:ext cx="180191" cy="1064"/>
          </a:xfrm>
          <a:prstGeom prst="straightConnector1">
            <a:avLst/>
          </a:prstGeom>
          <a:ln>
            <a:solidFill>
              <a:srgbClr val="148EB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71"/>
          <p:cNvCxnSpPr/>
          <p:nvPr/>
        </p:nvCxnSpPr>
        <p:spPr>
          <a:xfrm flipV="1">
            <a:off x="8191341" y="4226807"/>
            <a:ext cx="180191" cy="1064"/>
          </a:xfrm>
          <a:prstGeom prst="straightConnector1">
            <a:avLst/>
          </a:prstGeom>
          <a:ln>
            <a:solidFill>
              <a:srgbClr val="148EB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77"/>
          <p:cNvCxnSpPr/>
          <p:nvPr/>
        </p:nvCxnSpPr>
        <p:spPr>
          <a:xfrm flipV="1">
            <a:off x="7002059" y="4786843"/>
            <a:ext cx="171848" cy="1875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78"/>
          <p:cNvCxnSpPr/>
          <p:nvPr/>
        </p:nvCxnSpPr>
        <p:spPr>
          <a:xfrm flipV="1">
            <a:off x="7392429" y="4786925"/>
            <a:ext cx="180191" cy="1064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79"/>
          <p:cNvCxnSpPr/>
          <p:nvPr/>
        </p:nvCxnSpPr>
        <p:spPr>
          <a:xfrm flipV="1">
            <a:off x="7790618" y="4796095"/>
            <a:ext cx="180191" cy="1064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80"/>
          <p:cNvCxnSpPr/>
          <p:nvPr/>
        </p:nvCxnSpPr>
        <p:spPr>
          <a:xfrm flipV="1">
            <a:off x="8191341" y="4785561"/>
            <a:ext cx="180191" cy="1064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箭头连接符 89"/>
          <p:cNvCxnSpPr/>
          <p:nvPr/>
        </p:nvCxnSpPr>
        <p:spPr>
          <a:xfrm flipV="1">
            <a:off x="7002059" y="5377634"/>
            <a:ext cx="171848" cy="1875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90"/>
          <p:cNvCxnSpPr/>
          <p:nvPr/>
        </p:nvCxnSpPr>
        <p:spPr>
          <a:xfrm flipV="1">
            <a:off x="7392429" y="5377716"/>
            <a:ext cx="180191" cy="1064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91"/>
          <p:cNvCxnSpPr/>
          <p:nvPr/>
        </p:nvCxnSpPr>
        <p:spPr>
          <a:xfrm flipV="1">
            <a:off x="7790618" y="5386886"/>
            <a:ext cx="180191" cy="1064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箭头连接符 92"/>
          <p:cNvCxnSpPr/>
          <p:nvPr/>
        </p:nvCxnSpPr>
        <p:spPr>
          <a:xfrm flipV="1">
            <a:off x="8191341" y="5376352"/>
            <a:ext cx="180191" cy="1064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本框 95"/>
          <p:cNvSpPr txBox="1"/>
          <p:nvPr/>
        </p:nvSpPr>
        <p:spPr>
          <a:xfrm>
            <a:off x="7253585" y="5559443"/>
            <a:ext cx="10021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rgbClr val="0070C0"/>
                </a:solidFill>
              </a:rPr>
              <a:t>… …</a:t>
            </a:r>
            <a:endParaRPr lang="zh-CN" altLang="en-US" sz="2800" dirty="0">
              <a:solidFill>
                <a:srgbClr val="0070C0"/>
              </a:solidFill>
            </a:endParaRPr>
          </a:p>
        </p:txBody>
      </p:sp>
      <p:sp>
        <p:nvSpPr>
          <p:cNvPr id="42" name="右箭头 96"/>
          <p:cNvSpPr/>
          <p:nvPr/>
        </p:nvSpPr>
        <p:spPr>
          <a:xfrm>
            <a:off x="6145949" y="4677463"/>
            <a:ext cx="621196" cy="330349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3" name="图片 2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2684" y="5734963"/>
            <a:ext cx="380952" cy="380952"/>
          </a:xfrm>
          <a:prstGeom prst="rect">
            <a:avLst/>
          </a:prstGeom>
        </p:spPr>
      </p:pic>
      <p:pic>
        <p:nvPicPr>
          <p:cNvPr id="44" name="图片 2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2856" y="5722623"/>
            <a:ext cx="380952" cy="380952"/>
          </a:xfrm>
          <a:prstGeom prst="rect">
            <a:avLst/>
          </a:prstGeom>
        </p:spPr>
      </p:pic>
      <p:pic>
        <p:nvPicPr>
          <p:cNvPr id="45" name="图片 2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980" y="5734963"/>
            <a:ext cx="380952" cy="380952"/>
          </a:xfrm>
          <a:prstGeom prst="rect">
            <a:avLst/>
          </a:prstGeom>
        </p:spPr>
      </p:pic>
      <p:pic>
        <p:nvPicPr>
          <p:cNvPr id="46" name="图片 4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418" y="3379559"/>
            <a:ext cx="220298" cy="334604"/>
          </a:xfrm>
          <a:prstGeom prst="rect">
            <a:avLst/>
          </a:prstGeom>
        </p:spPr>
      </p:pic>
      <p:pic>
        <p:nvPicPr>
          <p:cNvPr id="47" name="图片 4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536" y="3863349"/>
            <a:ext cx="220298" cy="334604"/>
          </a:xfrm>
          <a:prstGeom prst="rect">
            <a:avLst/>
          </a:prstGeom>
        </p:spPr>
      </p:pic>
      <p:pic>
        <p:nvPicPr>
          <p:cNvPr id="48" name="图片 4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224" y="4471449"/>
            <a:ext cx="220298" cy="334604"/>
          </a:xfrm>
          <a:prstGeom prst="rect">
            <a:avLst/>
          </a:prstGeom>
        </p:spPr>
      </p:pic>
      <p:pic>
        <p:nvPicPr>
          <p:cNvPr id="49" name="图片 8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508" y="4561520"/>
            <a:ext cx="220298" cy="334604"/>
          </a:xfrm>
          <a:prstGeom prst="rect">
            <a:avLst/>
          </a:prstGeom>
        </p:spPr>
      </p:pic>
      <p:pic>
        <p:nvPicPr>
          <p:cNvPr id="50" name="图片 8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3486" y="4516892"/>
            <a:ext cx="220298" cy="334604"/>
          </a:xfrm>
          <a:prstGeom prst="rect">
            <a:avLst/>
          </a:prstGeom>
        </p:spPr>
      </p:pic>
      <p:pic>
        <p:nvPicPr>
          <p:cNvPr id="51" name="图片 8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6615" y="4471449"/>
            <a:ext cx="220298" cy="334604"/>
          </a:xfrm>
          <a:prstGeom prst="rect">
            <a:avLst/>
          </a:prstGeom>
        </p:spPr>
      </p:pic>
      <p:pic>
        <p:nvPicPr>
          <p:cNvPr id="52" name="图片 8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3443" y="4336520"/>
            <a:ext cx="220298" cy="334604"/>
          </a:xfrm>
          <a:prstGeom prst="rect">
            <a:avLst/>
          </a:prstGeom>
        </p:spPr>
      </p:pic>
      <p:pic>
        <p:nvPicPr>
          <p:cNvPr id="53" name="图片 9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62" y="3961552"/>
            <a:ext cx="220298" cy="334604"/>
          </a:xfrm>
          <a:prstGeom prst="rect">
            <a:avLst/>
          </a:prstGeom>
        </p:spPr>
      </p:pic>
      <p:pic>
        <p:nvPicPr>
          <p:cNvPr id="54" name="图片 9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9680" y="3962954"/>
            <a:ext cx="220298" cy="334604"/>
          </a:xfrm>
          <a:prstGeom prst="rect">
            <a:avLst/>
          </a:prstGeom>
        </p:spPr>
      </p:pic>
      <p:pic>
        <p:nvPicPr>
          <p:cNvPr id="55" name="图片 9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1782" y="3868084"/>
            <a:ext cx="220298" cy="334604"/>
          </a:xfrm>
          <a:prstGeom prst="rect">
            <a:avLst/>
          </a:prstGeom>
        </p:spPr>
      </p:pic>
      <p:pic>
        <p:nvPicPr>
          <p:cNvPr id="56" name="图片 10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4751" y="3877999"/>
            <a:ext cx="220298" cy="334604"/>
          </a:xfrm>
          <a:prstGeom prst="rect">
            <a:avLst/>
          </a:prstGeom>
        </p:spPr>
      </p:pic>
      <p:pic>
        <p:nvPicPr>
          <p:cNvPr id="57" name="图片 10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598" y="3390987"/>
            <a:ext cx="220298" cy="334604"/>
          </a:xfrm>
          <a:prstGeom prst="rect">
            <a:avLst/>
          </a:prstGeom>
        </p:spPr>
      </p:pic>
      <p:pic>
        <p:nvPicPr>
          <p:cNvPr id="58" name="图片 10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1391" y="3686869"/>
            <a:ext cx="220298" cy="334604"/>
          </a:xfrm>
          <a:prstGeom prst="rect">
            <a:avLst/>
          </a:prstGeom>
        </p:spPr>
      </p:pic>
      <p:pic>
        <p:nvPicPr>
          <p:cNvPr id="59" name="图片 10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757" y="3343097"/>
            <a:ext cx="220298" cy="334604"/>
          </a:xfrm>
          <a:prstGeom prst="rect">
            <a:avLst/>
          </a:prstGeom>
        </p:spPr>
      </p:pic>
      <p:pic>
        <p:nvPicPr>
          <p:cNvPr id="60" name="图片 10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4521" y="3457569"/>
            <a:ext cx="220298" cy="334604"/>
          </a:xfrm>
          <a:prstGeom prst="rect">
            <a:avLst/>
          </a:prstGeom>
        </p:spPr>
      </p:pic>
      <p:pic>
        <p:nvPicPr>
          <p:cNvPr id="61" name="图片 10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6780" y="4123871"/>
            <a:ext cx="190476" cy="190476"/>
          </a:xfrm>
          <a:prstGeom prst="rect">
            <a:avLst/>
          </a:prstGeom>
        </p:spPr>
      </p:pic>
      <p:pic>
        <p:nvPicPr>
          <p:cNvPr id="62" name="图片 108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407" y="4128854"/>
            <a:ext cx="190476" cy="190476"/>
          </a:xfrm>
          <a:prstGeom prst="rect">
            <a:avLst/>
          </a:prstGeom>
        </p:spPr>
      </p:pic>
      <p:pic>
        <p:nvPicPr>
          <p:cNvPr id="63" name="图片 110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4457" y="4130256"/>
            <a:ext cx="190476" cy="190476"/>
          </a:xfrm>
          <a:prstGeom prst="rect">
            <a:avLst/>
          </a:prstGeom>
        </p:spPr>
      </p:pic>
      <p:pic>
        <p:nvPicPr>
          <p:cNvPr id="64" name="图片 11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010" y="4128122"/>
            <a:ext cx="190476" cy="190476"/>
          </a:xfrm>
          <a:prstGeom prst="rect">
            <a:avLst/>
          </a:prstGeom>
        </p:spPr>
      </p:pic>
      <p:pic>
        <p:nvPicPr>
          <p:cNvPr id="65" name="图片 122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4182" y="4698769"/>
            <a:ext cx="190476" cy="190476"/>
          </a:xfrm>
          <a:prstGeom prst="rect">
            <a:avLst/>
          </a:prstGeom>
        </p:spPr>
      </p:pic>
      <p:pic>
        <p:nvPicPr>
          <p:cNvPr id="66" name="图片 12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5538" y="4703855"/>
            <a:ext cx="190476" cy="190476"/>
          </a:xfrm>
          <a:prstGeom prst="rect">
            <a:avLst/>
          </a:prstGeom>
        </p:spPr>
      </p:pic>
      <p:pic>
        <p:nvPicPr>
          <p:cNvPr id="67" name="图片 12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0897" y="5275367"/>
            <a:ext cx="190476" cy="190476"/>
          </a:xfrm>
          <a:prstGeom prst="rect">
            <a:avLst/>
          </a:prstGeom>
        </p:spPr>
      </p:pic>
      <p:pic>
        <p:nvPicPr>
          <p:cNvPr id="68" name="图片 128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1584" y="5292396"/>
            <a:ext cx="190476" cy="190476"/>
          </a:xfrm>
          <a:prstGeom prst="rect">
            <a:avLst/>
          </a:prstGeom>
        </p:spPr>
      </p:pic>
      <p:pic>
        <p:nvPicPr>
          <p:cNvPr id="69" name="图片 48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454" y="5722623"/>
            <a:ext cx="380952" cy="380952"/>
          </a:xfrm>
          <a:prstGeom prst="rect">
            <a:avLst/>
          </a:prstGeom>
        </p:spPr>
      </p:pic>
      <p:pic>
        <p:nvPicPr>
          <p:cNvPr id="70" name="图片 129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540" y="5278866"/>
            <a:ext cx="190476" cy="190476"/>
          </a:xfrm>
          <a:prstGeom prst="rect">
            <a:avLst/>
          </a:prstGeom>
        </p:spPr>
      </p:pic>
      <p:pic>
        <p:nvPicPr>
          <p:cNvPr id="71" name="图片 49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398" y="5722623"/>
            <a:ext cx="380952" cy="380952"/>
          </a:xfrm>
          <a:prstGeom prst="rect">
            <a:avLst/>
          </a:prstGeom>
        </p:spPr>
      </p:pic>
      <p:pic>
        <p:nvPicPr>
          <p:cNvPr id="72" name="图片 130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8062" y="4130256"/>
            <a:ext cx="190476" cy="190476"/>
          </a:xfrm>
          <a:prstGeom prst="rect">
            <a:avLst/>
          </a:prstGeom>
        </p:spPr>
      </p:pic>
      <p:pic>
        <p:nvPicPr>
          <p:cNvPr id="73" name="图片 131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7930" y="4697393"/>
            <a:ext cx="190476" cy="190476"/>
          </a:xfrm>
          <a:prstGeom prst="rect">
            <a:avLst/>
          </a:prstGeom>
        </p:spPr>
      </p:pic>
      <p:pic>
        <p:nvPicPr>
          <p:cNvPr id="74" name="图片 132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0851" y="4697392"/>
            <a:ext cx="190476" cy="190476"/>
          </a:xfrm>
          <a:prstGeom prst="rect">
            <a:avLst/>
          </a:prstGeom>
        </p:spPr>
      </p:pic>
      <p:pic>
        <p:nvPicPr>
          <p:cNvPr id="75" name="图片 133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5911" y="4708385"/>
            <a:ext cx="190476" cy="190476"/>
          </a:xfrm>
          <a:prstGeom prst="rect">
            <a:avLst/>
          </a:prstGeom>
        </p:spPr>
      </p:pic>
      <p:pic>
        <p:nvPicPr>
          <p:cNvPr id="76" name="图片 134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9990" y="5282777"/>
            <a:ext cx="190476" cy="190476"/>
          </a:xfrm>
          <a:prstGeom prst="rect">
            <a:avLst/>
          </a:prstGeom>
        </p:spPr>
      </p:pic>
      <p:pic>
        <p:nvPicPr>
          <p:cNvPr id="77" name="图片 135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739" y="5281722"/>
            <a:ext cx="190476" cy="190476"/>
          </a:xfrm>
          <a:prstGeom prst="rect">
            <a:avLst/>
          </a:prstGeom>
        </p:spPr>
      </p:pic>
      <p:pic>
        <p:nvPicPr>
          <p:cNvPr id="78" name="图片 73"/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364" t="65197" b="4615"/>
          <a:stretch/>
        </p:blipFill>
        <p:spPr>
          <a:xfrm>
            <a:off x="4493856" y="4150787"/>
            <a:ext cx="1656774" cy="1584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241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Periodic Behavior Mining</a:t>
            </a:r>
            <a:br>
              <a:rPr lang="en-US" altLang="zh-CN" dirty="0"/>
            </a:br>
            <a:r>
              <a:rPr lang="en-US" altLang="zh-CN" dirty="0">
                <a:cs typeface="Times New Roman" panose="02020603050405020304" pitchFamily="18" charset="0"/>
              </a:rPr>
              <a:t>Applications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are various applications of Periodic Behavior Mining</a:t>
            </a:r>
          </a:p>
          <a:p>
            <a:pPr lvl="1"/>
            <a:r>
              <a:rPr lang="en-US" dirty="0"/>
              <a:t>What is the schedule of a person on a particular day/time?</a:t>
            </a:r>
          </a:p>
          <a:p>
            <a:pPr lvl="1"/>
            <a:r>
              <a:rPr lang="en-US" dirty="0"/>
              <a:t>Where to find the person on a particular day/time?</a:t>
            </a:r>
          </a:p>
          <a:p>
            <a:pPr lvl="2"/>
            <a:r>
              <a:rPr lang="en-US" dirty="0"/>
              <a:t>Police applications</a:t>
            </a:r>
          </a:p>
          <a:p>
            <a:pPr lvl="2"/>
            <a:r>
              <a:rPr lang="en-US" dirty="0"/>
              <a:t>Scheduled “Encountering” for match making</a:t>
            </a:r>
          </a:p>
          <a:p>
            <a:pPr lvl="1"/>
            <a:r>
              <a:rPr lang="en-US" dirty="0"/>
              <a:t>Timely Recommendation Systems</a:t>
            </a:r>
          </a:p>
          <a:p>
            <a:pPr lvl="2"/>
            <a:r>
              <a:rPr lang="en-US" dirty="0"/>
              <a:t>Now it is the time for you to stock rice, cooking oil, or ice cream!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</a:p>
        </p:txBody>
      </p:sp>
    </p:spTree>
    <p:extLst>
      <p:ext uri="{BB962C8B-B14F-4D97-AF65-F5344CB8AC3E}">
        <p14:creationId xmlns:p14="http://schemas.microsoft.com/office/powerpoint/2010/main" val="20502211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P.R. Applications</a:t>
            </a:r>
            <a:br>
              <a:rPr lang="en-US" dirty="0"/>
            </a:br>
            <a:r>
              <a:rPr lang="en-US" sz="2200" dirty="0"/>
              <a:t>(Case 1: </a:t>
            </a:r>
            <a:r>
              <a:rPr lang="en-US" altLang="zh-CN" sz="2200" dirty="0"/>
              <a:t>Face</a:t>
            </a:r>
            <a:r>
              <a:rPr lang="zh-CN" altLang="en-US" sz="2200" dirty="0"/>
              <a:t> </a:t>
            </a:r>
            <a:r>
              <a:rPr lang="en-US" altLang="zh-CN" sz="2200" dirty="0"/>
              <a:t>Age</a:t>
            </a:r>
            <a:r>
              <a:rPr lang="zh-CN" altLang="en-US" sz="2200" dirty="0"/>
              <a:t> </a:t>
            </a:r>
            <a:r>
              <a:rPr lang="en-US" altLang="zh-CN" sz="2200" dirty="0"/>
              <a:t>Recognition</a:t>
            </a:r>
            <a:r>
              <a:rPr lang="en-US" sz="2200" dirty="0"/>
              <a:t>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3836640" y="6376243"/>
            <a:ext cx="3543672" cy="365125"/>
          </a:xfrm>
          <a:prstGeom prst="rect">
            <a:avLst/>
          </a:prstGeom>
        </p:spPr>
        <p:txBody>
          <a:bodyPr/>
          <a:lstStyle/>
          <a:p>
            <a:r>
              <a:rPr lang="en-AU"/>
              <a:t>Recent Research @ TULIP Lab</a:t>
            </a:r>
          </a:p>
        </p:txBody>
      </p:sp>
      <p:sp>
        <p:nvSpPr>
          <p:cNvPr id="6" name="Freeform 33"/>
          <p:cNvSpPr>
            <a:spLocks/>
          </p:cNvSpPr>
          <p:nvPr/>
        </p:nvSpPr>
        <p:spPr bwMode="auto">
          <a:xfrm>
            <a:off x="701637" y="5681117"/>
            <a:ext cx="1012825" cy="374650"/>
          </a:xfrm>
          <a:custGeom>
            <a:avLst/>
            <a:gdLst/>
            <a:ahLst/>
            <a:cxnLst>
              <a:cxn ang="0">
                <a:pos x="0" y="94"/>
              </a:cxn>
              <a:cxn ang="0">
                <a:pos x="85" y="106"/>
              </a:cxn>
              <a:cxn ang="0">
                <a:pos x="187" y="77"/>
              </a:cxn>
              <a:cxn ang="0">
                <a:pos x="249" y="58"/>
              </a:cxn>
              <a:cxn ang="0">
                <a:pos x="315" y="14"/>
              </a:cxn>
              <a:cxn ang="0">
                <a:pos x="348" y="2"/>
              </a:cxn>
              <a:cxn ang="0">
                <a:pos x="356" y="0"/>
              </a:cxn>
            </a:cxnLst>
            <a:rect l="0" t="0" r="r" b="b"/>
            <a:pathLst>
              <a:path w="356" h="132">
                <a:moveTo>
                  <a:pt x="0" y="94"/>
                </a:moveTo>
                <a:cubicBezTo>
                  <a:pt x="6" y="101"/>
                  <a:pt x="26" y="132"/>
                  <a:pt x="85" y="106"/>
                </a:cubicBezTo>
                <a:cubicBezTo>
                  <a:pt x="106" y="97"/>
                  <a:pt x="176" y="80"/>
                  <a:pt x="187" y="77"/>
                </a:cubicBezTo>
                <a:cubicBezTo>
                  <a:pt x="198" y="75"/>
                  <a:pt x="223" y="61"/>
                  <a:pt x="249" y="58"/>
                </a:cubicBezTo>
                <a:cubicBezTo>
                  <a:pt x="276" y="54"/>
                  <a:pt x="293" y="22"/>
                  <a:pt x="315" y="14"/>
                </a:cubicBezTo>
                <a:cubicBezTo>
                  <a:pt x="337" y="5"/>
                  <a:pt x="333" y="1"/>
                  <a:pt x="348" y="2"/>
                </a:cubicBezTo>
                <a:cubicBezTo>
                  <a:pt x="351" y="2"/>
                  <a:pt x="354" y="0"/>
                  <a:pt x="356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7" name="Freeform 34"/>
          <p:cNvSpPr>
            <a:spLocks/>
          </p:cNvSpPr>
          <p:nvPr/>
        </p:nvSpPr>
        <p:spPr bwMode="auto">
          <a:xfrm>
            <a:off x="2260562" y="4360317"/>
            <a:ext cx="57150" cy="90487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7" y="8"/>
              </a:cxn>
              <a:cxn ang="0">
                <a:pos x="14" y="24"/>
              </a:cxn>
              <a:cxn ang="0">
                <a:pos x="20" y="32"/>
              </a:cxn>
            </a:cxnLst>
            <a:rect l="0" t="0" r="r" b="b"/>
            <a:pathLst>
              <a:path w="20" h="32">
                <a:moveTo>
                  <a:pt x="0" y="0"/>
                </a:moveTo>
                <a:cubicBezTo>
                  <a:pt x="2" y="2"/>
                  <a:pt x="7" y="8"/>
                  <a:pt x="7" y="8"/>
                </a:cubicBezTo>
                <a:cubicBezTo>
                  <a:pt x="14" y="24"/>
                  <a:pt x="14" y="24"/>
                  <a:pt x="14" y="24"/>
                </a:cubicBezTo>
                <a:cubicBezTo>
                  <a:pt x="20" y="32"/>
                  <a:pt x="20" y="32"/>
                  <a:pt x="20" y="3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8" name="Freeform 35"/>
          <p:cNvSpPr>
            <a:spLocks/>
          </p:cNvSpPr>
          <p:nvPr/>
        </p:nvSpPr>
        <p:spPr bwMode="auto">
          <a:xfrm>
            <a:off x="2104987" y="4460329"/>
            <a:ext cx="201613" cy="698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7" y="24"/>
              </a:cxn>
              <a:cxn ang="0">
                <a:pos x="33" y="26"/>
              </a:cxn>
              <a:cxn ang="0">
                <a:pos x="57" y="40"/>
              </a:cxn>
              <a:cxn ang="0">
                <a:pos x="87" y="17"/>
              </a:cxn>
              <a:cxn ang="0">
                <a:pos x="109" y="21"/>
              </a:cxn>
              <a:cxn ang="0">
                <a:pos x="127" y="15"/>
              </a:cxn>
            </a:cxnLst>
            <a:rect l="0" t="0" r="r" b="b"/>
            <a:pathLst>
              <a:path w="127" h="44">
                <a:moveTo>
                  <a:pt x="0" y="0"/>
                </a:moveTo>
                <a:cubicBezTo>
                  <a:pt x="0" y="0"/>
                  <a:pt x="10" y="24"/>
                  <a:pt x="17" y="24"/>
                </a:cubicBezTo>
                <a:cubicBezTo>
                  <a:pt x="22" y="24"/>
                  <a:pt x="33" y="19"/>
                  <a:pt x="33" y="26"/>
                </a:cubicBezTo>
                <a:cubicBezTo>
                  <a:pt x="33" y="33"/>
                  <a:pt x="46" y="44"/>
                  <a:pt x="57" y="40"/>
                </a:cubicBezTo>
                <a:cubicBezTo>
                  <a:pt x="68" y="39"/>
                  <a:pt x="84" y="17"/>
                  <a:pt x="87" y="17"/>
                </a:cubicBezTo>
                <a:cubicBezTo>
                  <a:pt x="93" y="17"/>
                  <a:pt x="105" y="21"/>
                  <a:pt x="109" y="21"/>
                </a:cubicBezTo>
                <a:cubicBezTo>
                  <a:pt x="113" y="21"/>
                  <a:pt x="127" y="15"/>
                  <a:pt x="127" y="15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9" name="Freeform 36"/>
          <p:cNvSpPr>
            <a:spLocks/>
          </p:cNvSpPr>
          <p:nvPr/>
        </p:nvSpPr>
        <p:spPr bwMode="auto">
          <a:xfrm>
            <a:off x="2103400" y="4379367"/>
            <a:ext cx="60325" cy="96837"/>
          </a:xfrm>
          <a:custGeom>
            <a:avLst/>
            <a:gdLst/>
            <a:ahLst/>
            <a:cxnLst>
              <a:cxn ang="0">
                <a:pos x="21" y="0"/>
              </a:cxn>
              <a:cxn ang="0">
                <a:pos x="3" y="16"/>
              </a:cxn>
              <a:cxn ang="0">
                <a:pos x="1" y="28"/>
              </a:cxn>
              <a:cxn ang="0">
                <a:pos x="1" y="34"/>
              </a:cxn>
            </a:cxnLst>
            <a:rect l="0" t="0" r="r" b="b"/>
            <a:pathLst>
              <a:path w="21" h="34">
                <a:moveTo>
                  <a:pt x="21" y="0"/>
                </a:moveTo>
                <a:cubicBezTo>
                  <a:pt x="17" y="4"/>
                  <a:pt x="3" y="16"/>
                  <a:pt x="3" y="16"/>
                </a:cubicBezTo>
                <a:cubicBezTo>
                  <a:pt x="3" y="16"/>
                  <a:pt x="0" y="26"/>
                  <a:pt x="1" y="28"/>
                </a:cubicBezTo>
                <a:cubicBezTo>
                  <a:pt x="2" y="30"/>
                  <a:pt x="2" y="32"/>
                  <a:pt x="1" y="34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0" name="Freeform 37"/>
          <p:cNvSpPr>
            <a:spLocks/>
          </p:cNvSpPr>
          <p:nvPr/>
        </p:nvSpPr>
        <p:spPr bwMode="auto">
          <a:xfrm>
            <a:off x="1654137" y="4963567"/>
            <a:ext cx="171450" cy="660400"/>
          </a:xfrm>
          <a:custGeom>
            <a:avLst/>
            <a:gdLst/>
            <a:ahLst/>
            <a:cxnLst>
              <a:cxn ang="0">
                <a:pos x="2" y="0"/>
              </a:cxn>
              <a:cxn ang="0">
                <a:pos x="10" y="36"/>
              </a:cxn>
              <a:cxn ang="0">
                <a:pos x="14" y="54"/>
              </a:cxn>
              <a:cxn ang="0">
                <a:pos x="12" y="85"/>
              </a:cxn>
              <a:cxn ang="0">
                <a:pos x="5" y="109"/>
              </a:cxn>
              <a:cxn ang="0">
                <a:pos x="2" y="128"/>
              </a:cxn>
              <a:cxn ang="0">
                <a:pos x="21" y="146"/>
              </a:cxn>
              <a:cxn ang="0">
                <a:pos x="36" y="171"/>
              </a:cxn>
              <a:cxn ang="0">
                <a:pos x="44" y="212"/>
              </a:cxn>
              <a:cxn ang="0">
                <a:pos x="60" y="232"/>
              </a:cxn>
            </a:cxnLst>
            <a:rect l="0" t="0" r="r" b="b"/>
            <a:pathLst>
              <a:path w="60" h="232">
                <a:moveTo>
                  <a:pt x="2" y="0"/>
                </a:moveTo>
                <a:cubicBezTo>
                  <a:pt x="2" y="0"/>
                  <a:pt x="8" y="32"/>
                  <a:pt x="10" y="36"/>
                </a:cubicBezTo>
                <a:cubicBezTo>
                  <a:pt x="11" y="39"/>
                  <a:pt x="15" y="48"/>
                  <a:pt x="14" y="54"/>
                </a:cubicBezTo>
                <a:cubicBezTo>
                  <a:pt x="13" y="59"/>
                  <a:pt x="13" y="82"/>
                  <a:pt x="12" y="85"/>
                </a:cubicBezTo>
                <a:cubicBezTo>
                  <a:pt x="11" y="89"/>
                  <a:pt x="6" y="106"/>
                  <a:pt x="5" y="109"/>
                </a:cubicBezTo>
                <a:cubicBezTo>
                  <a:pt x="4" y="113"/>
                  <a:pt x="0" y="127"/>
                  <a:pt x="2" y="128"/>
                </a:cubicBezTo>
                <a:cubicBezTo>
                  <a:pt x="3" y="129"/>
                  <a:pt x="20" y="142"/>
                  <a:pt x="21" y="146"/>
                </a:cubicBezTo>
                <a:cubicBezTo>
                  <a:pt x="22" y="150"/>
                  <a:pt x="34" y="160"/>
                  <a:pt x="36" y="171"/>
                </a:cubicBezTo>
                <a:cubicBezTo>
                  <a:pt x="37" y="183"/>
                  <a:pt x="41" y="208"/>
                  <a:pt x="44" y="212"/>
                </a:cubicBezTo>
                <a:cubicBezTo>
                  <a:pt x="48" y="218"/>
                  <a:pt x="60" y="232"/>
                  <a:pt x="60" y="23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1" name="Freeform 38"/>
          <p:cNvSpPr>
            <a:spLocks/>
          </p:cNvSpPr>
          <p:nvPr/>
        </p:nvSpPr>
        <p:spPr bwMode="auto">
          <a:xfrm>
            <a:off x="936587" y="5093742"/>
            <a:ext cx="79375" cy="477837"/>
          </a:xfrm>
          <a:custGeom>
            <a:avLst/>
            <a:gdLst/>
            <a:ahLst/>
            <a:cxnLst>
              <a:cxn ang="0">
                <a:pos x="50" y="301"/>
              </a:cxn>
              <a:cxn ang="0">
                <a:pos x="41" y="282"/>
              </a:cxn>
              <a:cxn ang="0">
                <a:pos x="43" y="221"/>
              </a:cxn>
              <a:cxn ang="0">
                <a:pos x="20" y="70"/>
              </a:cxn>
              <a:cxn ang="0">
                <a:pos x="2" y="0"/>
              </a:cxn>
            </a:cxnLst>
            <a:rect l="0" t="0" r="r" b="b"/>
            <a:pathLst>
              <a:path w="50" h="301">
                <a:moveTo>
                  <a:pt x="50" y="301"/>
                </a:moveTo>
                <a:cubicBezTo>
                  <a:pt x="50" y="299"/>
                  <a:pt x="41" y="291"/>
                  <a:pt x="41" y="282"/>
                </a:cubicBezTo>
                <a:cubicBezTo>
                  <a:pt x="40" y="251"/>
                  <a:pt x="45" y="251"/>
                  <a:pt x="43" y="221"/>
                </a:cubicBezTo>
                <a:cubicBezTo>
                  <a:pt x="41" y="163"/>
                  <a:pt x="27" y="84"/>
                  <a:pt x="20" y="70"/>
                </a:cubicBezTo>
                <a:cubicBezTo>
                  <a:pt x="14" y="56"/>
                  <a:pt x="0" y="23"/>
                  <a:pt x="2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2" name="Freeform 39"/>
          <p:cNvSpPr>
            <a:spLocks/>
          </p:cNvSpPr>
          <p:nvPr/>
        </p:nvSpPr>
        <p:spPr bwMode="auto">
          <a:xfrm>
            <a:off x="1009612" y="5395367"/>
            <a:ext cx="741363" cy="176212"/>
          </a:xfrm>
          <a:custGeom>
            <a:avLst/>
            <a:gdLst/>
            <a:ahLst/>
            <a:cxnLst>
              <a:cxn ang="0">
                <a:pos x="467" y="22"/>
              </a:cxn>
              <a:cxn ang="0">
                <a:pos x="445" y="7"/>
              </a:cxn>
              <a:cxn ang="0">
                <a:pos x="402" y="4"/>
              </a:cxn>
              <a:cxn ang="0">
                <a:pos x="372" y="5"/>
              </a:cxn>
              <a:cxn ang="0">
                <a:pos x="365" y="0"/>
              </a:cxn>
              <a:cxn ang="0">
                <a:pos x="286" y="36"/>
              </a:cxn>
              <a:cxn ang="0">
                <a:pos x="216" y="54"/>
              </a:cxn>
              <a:cxn ang="0">
                <a:pos x="29" y="104"/>
              </a:cxn>
              <a:cxn ang="0">
                <a:pos x="0" y="101"/>
              </a:cxn>
            </a:cxnLst>
            <a:rect l="0" t="0" r="r" b="b"/>
            <a:pathLst>
              <a:path w="467" h="111">
                <a:moveTo>
                  <a:pt x="467" y="22"/>
                </a:moveTo>
                <a:cubicBezTo>
                  <a:pt x="467" y="22"/>
                  <a:pt x="451" y="11"/>
                  <a:pt x="445" y="7"/>
                </a:cubicBezTo>
                <a:cubicBezTo>
                  <a:pt x="438" y="4"/>
                  <a:pt x="402" y="4"/>
                  <a:pt x="402" y="4"/>
                </a:cubicBezTo>
                <a:cubicBezTo>
                  <a:pt x="372" y="5"/>
                  <a:pt x="372" y="5"/>
                  <a:pt x="372" y="5"/>
                </a:cubicBezTo>
                <a:cubicBezTo>
                  <a:pt x="372" y="5"/>
                  <a:pt x="367" y="0"/>
                  <a:pt x="365" y="0"/>
                </a:cubicBezTo>
                <a:cubicBezTo>
                  <a:pt x="361" y="2"/>
                  <a:pt x="306" y="27"/>
                  <a:pt x="286" y="36"/>
                </a:cubicBezTo>
                <a:cubicBezTo>
                  <a:pt x="266" y="45"/>
                  <a:pt x="248" y="45"/>
                  <a:pt x="216" y="54"/>
                </a:cubicBezTo>
                <a:cubicBezTo>
                  <a:pt x="184" y="63"/>
                  <a:pt x="56" y="111"/>
                  <a:pt x="29" y="104"/>
                </a:cubicBezTo>
                <a:cubicBezTo>
                  <a:pt x="10" y="99"/>
                  <a:pt x="4" y="108"/>
                  <a:pt x="0" y="101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3" name="Freeform 42"/>
          <p:cNvSpPr>
            <a:spLocks/>
          </p:cNvSpPr>
          <p:nvPr/>
        </p:nvSpPr>
        <p:spPr bwMode="auto">
          <a:xfrm>
            <a:off x="-5652" y="6163717"/>
            <a:ext cx="720000" cy="1587"/>
          </a:xfrm>
          <a:custGeom>
            <a:avLst/>
            <a:gdLst/>
            <a:ahLst/>
            <a:cxnLst>
              <a:cxn ang="0">
                <a:pos x="945" y="1"/>
              </a:cxn>
              <a:cxn ang="0">
                <a:pos x="0" y="0"/>
              </a:cxn>
            </a:cxnLst>
            <a:rect l="0" t="0" r="r" b="b"/>
            <a:pathLst>
              <a:path w="945" h="1">
                <a:moveTo>
                  <a:pt x="945" y="1"/>
                </a:moveTo>
                <a:lnTo>
                  <a:pt x="0" y="0"/>
                </a:lnTo>
              </a:path>
            </a:pathLst>
          </a:custGeom>
          <a:solidFill>
            <a:srgbClr val="FFFFFF"/>
          </a:solidFill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4" name="Freeform 43"/>
          <p:cNvSpPr>
            <a:spLocks/>
          </p:cNvSpPr>
          <p:nvPr/>
        </p:nvSpPr>
        <p:spPr bwMode="auto">
          <a:xfrm>
            <a:off x="504787" y="3711029"/>
            <a:ext cx="444500" cy="2447925"/>
          </a:xfrm>
          <a:custGeom>
            <a:avLst/>
            <a:gdLst/>
            <a:ahLst/>
            <a:cxnLst>
              <a:cxn ang="0">
                <a:pos x="111" y="0"/>
              </a:cxn>
              <a:cxn ang="0">
                <a:pos x="108" y="143"/>
              </a:cxn>
              <a:cxn ang="0">
                <a:pos x="197" y="271"/>
              </a:cxn>
              <a:cxn ang="0">
                <a:pos x="266" y="351"/>
              </a:cxn>
              <a:cxn ang="0">
                <a:pos x="280" y="364"/>
              </a:cxn>
              <a:cxn ang="0">
                <a:pos x="280" y="382"/>
              </a:cxn>
              <a:cxn ang="0">
                <a:pos x="258" y="423"/>
              </a:cxn>
              <a:cxn ang="0">
                <a:pos x="135" y="491"/>
              </a:cxn>
              <a:cxn ang="0">
                <a:pos x="16" y="622"/>
              </a:cxn>
              <a:cxn ang="0">
                <a:pos x="0" y="811"/>
              </a:cxn>
              <a:cxn ang="0">
                <a:pos x="52" y="1178"/>
              </a:cxn>
              <a:cxn ang="0">
                <a:pos x="111" y="1384"/>
              </a:cxn>
              <a:cxn ang="0">
                <a:pos x="126" y="1453"/>
              </a:cxn>
              <a:cxn ang="0">
                <a:pos x="120" y="1542"/>
              </a:cxn>
            </a:cxnLst>
            <a:rect l="0" t="0" r="r" b="b"/>
            <a:pathLst>
              <a:path w="280" h="1542">
                <a:moveTo>
                  <a:pt x="111" y="0"/>
                </a:moveTo>
                <a:cubicBezTo>
                  <a:pt x="97" y="23"/>
                  <a:pt x="92" y="59"/>
                  <a:pt x="108" y="143"/>
                </a:cubicBezTo>
                <a:cubicBezTo>
                  <a:pt x="122" y="230"/>
                  <a:pt x="185" y="258"/>
                  <a:pt x="197" y="271"/>
                </a:cubicBezTo>
                <a:cubicBezTo>
                  <a:pt x="210" y="282"/>
                  <a:pt x="257" y="348"/>
                  <a:pt x="266" y="351"/>
                </a:cubicBezTo>
                <a:cubicBezTo>
                  <a:pt x="275" y="353"/>
                  <a:pt x="280" y="364"/>
                  <a:pt x="280" y="364"/>
                </a:cubicBezTo>
                <a:cubicBezTo>
                  <a:pt x="280" y="382"/>
                  <a:pt x="280" y="382"/>
                  <a:pt x="280" y="382"/>
                </a:cubicBezTo>
                <a:cubicBezTo>
                  <a:pt x="280" y="395"/>
                  <a:pt x="271" y="418"/>
                  <a:pt x="258" y="423"/>
                </a:cubicBezTo>
                <a:cubicBezTo>
                  <a:pt x="237" y="432"/>
                  <a:pt x="151" y="481"/>
                  <a:pt x="135" y="491"/>
                </a:cubicBezTo>
                <a:cubicBezTo>
                  <a:pt x="79" y="525"/>
                  <a:pt x="22" y="543"/>
                  <a:pt x="16" y="622"/>
                </a:cubicBezTo>
                <a:cubicBezTo>
                  <a:pt x="5" y="685"/>
                  <a:pt x="0" y="748"/>
                  <a:pt x="0" y="811"/>
                </a:cubicBezTo>
                <a:cubicBezTo>
                  <a:pt x="5" y="938"/>
                  <a:pt x="16" y="1058"/>
                  <a:pt x="52" y="1178"/>
                </a:cubicBezTo>
                <a:cubicBezTo>
                  <a:pt x="68" y="1232"/>
                  <a:pt x="83" y="1331"/>
                  <a:pt x="111" y="1384"/>
                </a:cubicBezTo>
                <a:cubicBezTo>
                  <a:pt x="131" y="1420"/>
                  <a:pt x="136" y="1431"/>
                  <a:pt x="126" y="1453"/>
                </a:cubicBezTo>
                <a:cubicBezTo>
                  <a:pt x="117" y="1515"/>
                  <a:pt x="124" y="1542"/>
                  <a:pt x="120" y="154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5" name="Freeform 44"/>
          <p:cNvSpPr>
            <a:spLocks/>
          </p:cNvSpPr>
          <p:nvPr/>
        </p:nvSpPr>
        <p:spPr bwMode="auto">
          <a:xfrm>
            <a:off x="681000" y="3477667"/>
            <a:ext cx="617537" cy="233362"/>
          </a:xfrm>
          <a:custGeom>
            <a:avLst/>
            <a:gdLst/>
            <a:ahLst/>
            <a:cxnLst>
              <a:cxn ang="0">
                <a:pos x="211" y="29"/>
              </a:cxn>
              <a:cxn ang="0">
                <a:pos x="209" y="26"/>
              </a:cxn>
              <a:cxn ang="0">
                <a:pos x="216" y="25"/>
              </a:cxn>
              <a:cxn ang="0">
                <a:pos x="188" y="6"/>
              </a:cxn>
              <a:cxn ang="0">
                <a:pos x="138" y="2"/>
              </a:cxn>
              <a:cxn ang="0">
                <a:pos x="64" y="23"/>
              </a:cxn>
              <a:cxn ang="0">
                <a:pos x="9" y="69"/>
              </a:cxn>
              <a:cxn ang="0">
                <a:pos x="0" y="82"/>
              </a:cxn>
            </a:cxnLst>
            <a:rect l="0" t="0" r="r" b="b"/>
            <a:pathLst>
              <a:path w="217" h="82">
                <a:moveTo>
                  <a:pt x="211" y="29"/>
                </a:moveTo>
                <a:cubicBezTo>
                  <a:pt x="210" y="27"/>
                  <a:pt x="208" y="26"/>
                  <a:pt x="209" y="26"/>
                </a:cubicBezTo>
                <a:cubicBezTo>
                  <a:pt x="210" y="27"/>
                  <a:pt x="217" y="28"/>
                  <a:pt x="216" y="25"/>
                </a:cubicBezTo>
                <a:cubicBezTo>
                  <a:pt x="214" y="22"/>
                  <a:pt x="194" y="9"/>
                  <a:pt x="188" y="6"/>
                </a:cubicBezTo>
                <a:cubicBezTo>
                  <a:pt x="183" y="4"/>
                  <a:pt x="146" y="0"/>
                  <a:pt x="138" y="2"/>
                </a:cubicBezTo>
                <a:cubicBezTo>
                  <a:pt x="129" y="3"/>
                  <a:pt x="90" y="16"/>
                  <a:pt x="64" y="23"/>
                </a:cubicBezTo>
                <a:cubicBezTo>
                  <a:pt x="45" y="28"/>
                  <a:pt x="22" y="52"/>
                  <a:pt x="9" y="69"/>
                </a:cubicBezTo>
                <a:cubicBezTo>
                  <a:pt x="5" y="74"/>
                  <a:pt x="1" y="79"/>
                  <a:pt x="0" y="8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6" name="Freeform 45"/>
          <p:cNvSpPr>
            <a:spLocks/>
          </p:cNvSpPr>
          <p:nvPr/>
        </p:nvSpPr>
        <p:spPr bwMode="auto">
          <a:xfrm>
            <a:off x="1269962" y="3545929"/>
            <a:ext cx="657225" cy="1443038"/>
          </a:xfrm>
          <a:custGeom>
            <a:avLst/>
            <a:gdLst/>
            <a:ahLst/>
            <a:cxnLst>
              <a:cxn ang="0">
                <a:pos x="414" y="905"/>
              </a:cxn>
              <a:cxn ang="0">
                <a:pos x="414" y="909"/>
              </a:cxn>
              <a:cxn ang="0">
                <a:pos x="396" y="871"/>
              </a:cxn>
              <a:cxn ang="0">
                <a:pos x="371" y="776"/>
              </a:cxn>
              <a:cxn ang="0">
                <a:pos x="292" y="671"/>
              </a:cxn>
              <a:cxn ang="0">
                <a:pos x="197" y="622"/>
              </a:cxn>
              <a:cxn ang="0">
                <a:pos x="82" y="574"/>
              </a:cxn>
              <a:cxn ang="0">
                <a:pos x="64" y="500"/>
              </a:cxn>
              <a:cxn ang="0">
                <a:pos x="72" y="454"/>
              </a:cxn>
              <a:cxn ang="0">
                <a:pos x="100" y="421"/>
              </a:cxn>
              <a:cxn ang="0">
                <a:pos x="177" y="389"/>
              </a:cxn>
              <a:cxn ang="0">
                <a:pos x="202" y="355"/>
              </a:cxn>
              <a:cxn ang="0">
                <a:pos x="188" y="323"/>
              </a:cxn>
              <a:cxn ang="0">
                <a:pos x="190" y="303"/>
              </a:cxn>
              <a:cxn ang="0">
                <a:pos x="186" y="278"/>
              </a:cxn>
              <a:cxn ang="0">
                <a:pos x="174" y="283"/>
              </a:cxn>
              <a:cxn ang="0">
                <a:pos x="183" y="262"/>
              </a:cxn>
              <a:cxn ang="0">
                <a:pos x="159" y="221"/>
              </a:cxn>
              <a:cxn ang="0">
                <a:pos x="170" y="188"/>
              </a:cxn>
              <a:cxn ang="0">
                <a:pos x="156" y="163"/>
              </a:cxn>
              <a:cxn ang="0">
                <a:pos x="88" y="129"/>
              </a:cxn>
              <a:cxn ang="0">
                <a:pos x="82" y="113"/>
              </a:cxn>
              <a:cxn ang="0">
                <a:pos x="82" y="84"/>
              </a:cxn>
              <a:cxn ang="0">
                <a:pos x="23" y="23"/>
              </a:cxn>
              <a:cxn ang="0">
                <a:pos x="0" y="0"/>
              </a:cxn>
            </a:cxnLst>
            <a:rect l="0" t="0" r="r" b="b"/>
            <a:pathLst>
              <a:path w="414" h="909">
                <a:moveTo>
                  <a:pt x="414" y="905"/>
                </a:moveTo>
                <a:cubicBezTo>
                  <a:pt x="414" y="907"/>
                  <a:pt x="414" y="909"/>
                  <a:pt x="414" y="909"/>
                </a:cubicBezTo>
                <a:cubicBezTo>
                  <a:pt x="410" y="902"/>
                  <a:pt x="398" y="879"/>
                  <a:pt x="396" y="871"/>
                </a:cubicBezTo>
                <a:cubicBezTo>
                  <a:pt x="394" y="864"/>
                  <a:pt x="376" y="785"/>
                  <a:pt x="371" y="776"/>
                </a:cubicBezTo>
                <a:cubicBezTo>
                  <a:pt x="366" y="767"/>
                  <a:pt x="297" y="680"/>
                  <a:pt x="292" y="671"/>
                </a:cubicBezTo>
                <a:cubicBezTo>
                  <a:pt x="287" y="662"/>
                  <a:pt x="208" y="626"/>
                  <a:pt x="197" y="622"/>
                </a:cubicBezTo>
                <a:cubicBezTo>
                  <a:pt x="188" y="619"/>
                  <a:pt x="84" y="577"/>
                  <a:pt x="82" y="574"/>
                </a:cubicBezTo>
                <a:cubicBezTo>
                  <a:pt x="79" y="568"/>
                  <a:pt x="68" y="506"/>
                  <a:pt x="64" y="500"/>
                </a:cubicBezTo>
                <a:cubicBezTo>
                  <a:pt x="63" y="497"/>
                  <a:pt x="64" y="484"/>
                  <a:pt x="72" y="454"/>
                </a:cubicBezTo>
                <a:cubicBezTo>
                  <a:pt x="79" y="423"/>
                  <a:pt x="91" y="425"/>
                  <a:pt x="100" y="421"/>
                </a:cubicBezTo>
                <a:cubicBezTo>
                  <a:pt x="127" y="409"/>
                  <a:pt x="168" y="394"/>
                  <a:pt x="177" y="389"/>
                </a:cubicBezTo>
                <a:cubicBezTo>
                  <a:pt x="193" y="378"/>
                  <a:pt x="199" y="364"/>
                  <a:pt x="202" y="355"/>
                </a:cubicBezTo>
                <a:cubicBezTo>
                  <a:pt x="204" y="346"/>
                  <a:pt x="190" y="326"/>
                  <a:pt x="188" y="323"/>
                </a:cubicBezTo>
                <a:cubicBezTo>
                  <a:pt x="188" y="319"/>
                  <a:pt x="190" y="308"/>
                  <a:pt x="190" y="303"/>
                </a:cubicBezTo>
                <a:cubicBezTo>
                  <a:pt x="190" y="299"/>
                  <a:pt x="186" y="278"/>
                  <a:pt x="186" y="278"/>
                </a:cubicBezTo>
                <a:cubicBezTo>
                  <a:pt x="174" y="283"/>
                  <a:pt x="174" y="283"/>
                  <a:pt x="174" y="283"/>
                </a:cubicBezTo>
                <a:cubicBezTo>
                  <a:pt x="174" y="283"/>
                  <a:pt x="183" y="267"/>
                  <a:pt x="183" y="262"/>
                </a:cubicBezTo>
                <a:cubicBezTo>
                  <a:pt x="183" y="256"/>
                  <a:pt x="163" y="224"/>
                  <a:pt x="159" y="221"/>
                </a:cubicBezTo>
                <a:cubicBezTo>
                  <a:pt x="156" y="217"/>
                  <a:pt x="161" y="206"/>
                  <a:pt x="170" y="188"/>
                </a:cubicBezTo>
                <a:cubicBezTo>
                  <a:pt x="179" y="170"/>
                  <a:pt x="161" y="165"/>
                  <a:pt x="156" y="163"/>
                </a:cubicBezTo>
                <a:cubicBezTo>
                  <a:pt x="152" y="161"/>
                  <a:pt x="88" y="129"/>
                  <a:pt x="88" y="129"/>
                </a:cubicBezTo>
                <a:cubicBezTo>
                  <a:pt x="88" y="129"/>
                  <a:pt x="89" y="118"/>
                  <a:pt x="82" y="113"/>
                </a:cubicBezTo>
                <a:cubicBezTo>
                  <a:pt x="77" y="109"/>
                  <a:pt x="82" y="90"/>
                  <a:pt x="82" y="84"/>
                </a:cubicBezTo>
                <a:cubicBezTo>
                  <a:pt x="82" y="79"/>
                  <a:pt x="23" y="23"/>
                  <a:pt x="23" y="23"/>
                </a:cubicBezTo>
                <a:cubicBezTo>
                  <a:pt x="23" y="23"/>
                  <a:pt x="7" y="5"/>
                  <a:pt x="0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7" name="Freeform 46"/>
          <p:cNvSpPr>
            <a:spLocks/>
          </p:cNvSpPr>
          <p:nvPr/>
        </p:nvSpPr>
        <p:spPr bwMode="auto">
          <a:xfrm>
            <a:off x="1927187" y="4296817"/>
            <a:ext cx="250825" cy="685800"/>
          </a:xfrm>
          <a:custGeom>
            <a:avLst/>
            <a:gdLst/>
            <a:ahLst/>
            <a:cxnLst>
              <a:cxn ang="0">
                <a:pos x="151" y="48"/>
              </a:cxn>
              <a:cxn ang="0">
                <a:pos x="142" y="59"/>
              </a:cxn>
              <a:cxn ang="0">
                <a:pos x="154" y="39"/>
              </a:cxn>
              <a:cxn ang="0">
                <a:pos x="153" y="16"/>
              </a:cxn>
              <a:cxn ang="0">
                <a:pos x="135" y="0"/>
              </a:cxn>
              <a:cxn ang="0">
                <a:pos x="88" y="65"/>
              </a:cxn>
              <a:cxn ang="0">
                <a:pos x="56" y="95"/>
              </a:cxn>
              <a:cxn ang="0">
                <a:pos x="45" y="156"/>
              </a:cxn>
              <a:cxn ang="0">
                <a:pos x="48" y="192"/>
              </a:cxn>
              <a:cxn ang="0">
                <a:pos x="47" y="222"/>
              </a:cxn>
              <a:cxn ang="0">
                <a:pos x="48" y="281"/>
              </a:cxn>
              <a:cxn ang="0">
                <a:pos x="38" y="285"/>
              </a:cxn>
              <a:cxn ang="0">
                <a:pos x="18" y="369"/>
              </a:cxn>
              <a:cxn ang="0">
                <a:pos x="0" y="432"/>
              </a:cxn>
            </a:cxnLst>
            <a:rect l="0" t="0" r="r" b="b"/>
            <a:pathLst>
              <a:path w="158" h="432">
                <a:moveTo>
                  <a:pt x="151" y="48"/>
                </a:moveTo>
                <a:cubicBezTo>
                  <a:pt x="150" y="50"/>
                  <a:pt x="142" y="60"/>
                  <a:pt x="142" y="59"/>
                </a:cubicBezTo>
                <a:cubicBezTo>
                  <a:pt x="142" y="58"/>
                  <a:pt x="152" y="46"/>
                  <a:pt x="154" y="39"/>
                </a:cubicBezTo>
                <a:cubicBezTo>
                  <a:pt x="158" y="32"/>
                  <a:pt x="153" y="16"/>
                  <a:pt x="153" y="16"/>
                </a:cubicBezTo>
                <a:cubicBezTo>
                  <a:pt x="153" y="16"/>
                  <a:pt x="144" y="2"/>
                  <a:pt x="135" y="0"/>
                </a:cubicBezTo>
                <a:cubicBezTo>
                  <a:pt x="127" y="0"/>
                  <a:pt x="92" y="61"/>
                  <a:pt x="88" y="65"/>
                </a:cubicBezTo>
                <a:cubicBezTo>
                  <a:pt x="84" y="70"/>
                  <a:pt x="61" y="88"/>
                  <a:pt x="56" y="95"/>
                </a:cubicBezTo>
                <a:cubicBezTo>
                  <a:pt x="48" y="102"/>
                  <a:pt x="48" y="142"/>
                  <a:pt x="45" y="156"/>
                </a:cubicBezTo>
                <a:cubicBezTo>
                  <a:pt x="41" y="168"/>
                  <a:pt x="47" y="185"/>
                  <a:pt x="48" y="192"/>
                </a:cubicBezTo>
                <a:cubicBezTo>
                  <a:pt x="50" y="197"/>
                  <a:pt x="47" y="215"/>
                  <a:pt x="47" y="222"/>
                </a:cubicBezTo>
                <a:cubicBezTo>
                  <a:pt x="47" y="229"/>
                  <a:pt x="48" y="281"/>
                  <a:pt x="48" y="281"/>
                </a:cubicBezTo>
                <a:cubicBezTo>
                  <a:pt x="48" y="281"/>
                  <a:pt x="38" y="281"/>
                  <a:pt x="38" y="285"/>
                </a:cubicBezTo>
                <a:cubicBezTo>
                  <a:pt x="36" y="289"/>
                  <a:pt x="20" y="355"/>
                  <a:pt x="18" y="369"/>
                </a:cubicBezTo>
                <a:cubicBezTo>
                  <a:pt x="16" y="380"/>
                  <a:pt x="4" y="416"/>
                  <a:pt x="0" y="43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8" name="Freeform 47"/>
          <p:cNvSpPr>
            <a:spLocks/>
          </p:cNvSpPr>
          <p:nvPr/>
        </p:nvSpPr>
        <p:spPr bwMode="auto">
          <a:xfrm>
            <a:off x="2166900" y="4226967"/>
            <a:ext cx="255587" cy="147637"/>
          </a:xfrm>
          <a:custGeom>
            <a:avLst/>
            <a:gdLst/>
            <a:ahLst/>
            <a:cxnLst>
              <a:cxn ang="0">
                <a:pos x="90" y="4"/>
              </a:cxn>
              <a:cxn ang="0">
                <a:pos x="84" y="1"/>
              </a:cxn>
              <a:cxn ang="0">
                <a:pos x="64" y="12"/>
              </a:cxn>
              <a:cxn ang="0">
                <a:pos x="48" y="32"/>
              </a:cxn>
              <a:cxn ang="0">
                <a:pos x="36" y="44"/>
              </a:cxn>
              <a:cxn ang="0">
                <a:pos x="29" y="45"/>
              </a:cxn>
              <a:cxn ang="0">
                <a:pos x="7" y="47"/>
              </a:cxn>
              <a:cxn ang="0">
                <a:pos x="0" y="52"/>
              </a:cxn>
            </a:cxnLst>
            <a:rect l="0" t="0" r="r" b="b"/>
            <a:pathLst>
              <a:path w="90" h="52">
                <a:moveTo>
                  <a:pt x="90" y="4"/>
                </a:moveTo>
                <a:cubicBezTo>
                  <a:pt x="89" y="2"/>
                  <a:pt x="86" y="2"/>
                  <a:pt x="84" y="1"/>
                </a:cubicBezTo>
                <a:cubicBezTo>
                  <a:pt x="80" y="0"/>
                  <a:pt x="68" y="9"/>
                  <a:pt x="64" y="12"/>
                </a:cubicBezTo>
                <a:cubicBezTo>
                  <a:pt x="60" y="15"/>
                  <a:pt x="53" y="26"/>
                  <a:pt x="48" y="32"/>
                </a:cubicBezTo>
                <a:cubicBezTo>
                  <a:pt x="42" y="38"/>
                  <a:pt x="36" y="44"/>
                  <a:pt x="36" y="44"/>
                </a:cubicBezTo>
                <a:cubicBezTo>
                  <a:pt x="36" y="44"/>
                  <a:pt x="33" y="47"/>
                  <a:pt x="29" y="45"/>
                </a:cubicBezTo>
                <a:cubicBezTo>
                  <a:pt x="24" y="43"/>
                  <a:pt x="13" y="45"/>
                  <a:pt x="7" y="47"/>
                </a:cubicBezTo>
                <a:cubicBezTo>
                  <a:pt x="5" y="47"/>
                  <a:pt x="2" y="49"/>
                  <a:pt x="0" y="5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9" name="Freeform 48"/>
          <p:cNvSpPr>
            <a:spLocks/>
          </p:cNvSpPr>
          <p:nvPr/>
        </p:nvSpPr>
        <p:spPr bwMode="auto">
          <a:xfrm>
            <a:off x="2309775" y="4228554"/>
            <a:ext cx="115887" cy="207963"/>
          </a:xfrm>
          <a:custGeom>
            <a:avLst/>
            <a:gdLst/>
            <a:ahLst/>
            <a:cxnLst>
              <a:cxn ang="0">
                <a:pos x="0" y="131"/>
              </a:cxn>
              <a:cxn ang="0">
                <a:pos x="0" y="122"/>
              </a:cxn>
              <a:cxn ang="0">
                <a:pos x="11" y="97"/>
              </a:cxn>
              <a:cxn ang="0">
                <a:pos x="32" y="61"/>
              </a:cxn>
              <a:cxn ang="0">
                <a:pos x="69" y="17"/>
              </a:cxn>
              <a:cxn ang="0">
                <a:pos x="67" y="0"/>
              </a:cxn>
            </a:cxnLst>
            <a:rect l="0" t="0" r="r" b="b"/>
            <a:pathLst>
              <a:path w="73" h="131">
                <a:moveTo>
                  <a:pt x="0" y="131"/>
                </a:moveTo>
                <a:cubicBezTo>
                  <a:pt x="0" y="127"/>
                  <a:pt x="0" y="124"/>
                  <a:pt x="0" y="122"/>
                </a:cubicBezTo>
                <a:cubicBezTo>
                  <a:pt x="0" y="120"/>
                  <a:pt x="9" y="99"/>
                  <a:pt x="11" y="97"/>
                </a:cubicBezTo>
                <a:cubicBezTo>
                  <a:pt x="12" y="94"/>
                  <a:pt x="30" y="67"/>
                  <a:pt x="32" y="61"/>
                </a:cubicBezTo>
                <a:cubicBezTo>
                  <a:pt x="34" y="56"/>
                  <a:pt x="61" y="29"/>
                  <a:pt x="69" y="17"/>
                </a:cubicBezTo>
                <a:cubicBezTo>
                  <a:pt x="73" y="11"/>
                  <a:pt x="69" y="2"/>
                  <a:pt x="67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0" name="Freeform 49"/>
          <p:cNvSpPr>
            <a:spLocks/>
          </p:cNvSpPr>
          <p:nvPr/>
        </p:nvSpPr>
        <p:spPr bwMode="auto">
          <a:xfrm>
            <a:off x="2019262" y="4436517"/>
            <a:ext cx="355600" cy="1216025"/>
          </a:xfrm>
          <a:custGeom>
            <a:avLst/>
            <a:gdLst/>
            <a:ahLst/>
            <a:cxnLst>
              <a:cxn ang="0">
                <a:pos x="0" y="427"/>
              </a:cxn>
              <a:cxn ang="0">
                <a:pos x="28" y="392"/>
              </a:cxn>
              <a:cxn ang="0">
                <a:pos x="50" y="319"/>
              </a:cxn>
              <a:cxn ang="0">
                <a:pos x="56" y="263"/>
              </a:cxn>
              <a:cxn ang="0">
                <a:pos x="57" y="232"/>
              </a:cxn>
              <a:cxn ang="0">
                <a:pos x="59" y="226"/>
              </a:cxn>
              <a:cxn ang="0">
                <a:pos x="55" y="213"/>
              </a:cxn>
              <a:cxn ang="0">
                <a:pos x="71" y="161"/>
              </a:cxn>
              <a:cxn ang="0">
                <a:pos x="77" y="131"/>
              </a:cxn>
              <a:cxn ang="0">
                <a:pos x="64" y="123"/>
              </a:cxn>
              <a:cxn ang="0">
                <a:pos x="69" y="111"/>
              </a:cxn>
              <a:cxn ang="0">
                <a:pos x="73" y="87"/>
              </a:cxn>
              <a:cxn ang="0">
                <a:pos x="104" y="65"/>
              </a:cxn>
              <a:cxn ang="0">
                <a:pos x="123" y="36"/>
              </a:cxn>
              <a:cxn ang="0">
                <a:pos x="105" y="5"/>
              </a:cxn>
              <a:cxn ang="0">
                <a:pos x="102" y="0"/>
              </a:cxn>
            </a:cxnLst>
            <a:rect l="0" t="0" r="r" b="b"/>
            <a:pathLst>
              <a:path w="125" h="427">
                <a:moveTo>
                  <a:pt x="0" y="427"/>
                </a:moveTo>
                <a:cubicBezTo>
                  <a:pt x="15" y="421"/>
                  <a:pt x="26" y="396"/>
                  <a:pt x="28" y="392"/>
                </a:cubicBezTo>
                <a:cubicBezTo>
                  <a:pt x="33" y="379"/>
                  <a:pt x="47" y="332"/>
                  <a:pt x="50" y="319"/>
                </a:cubicBezTo>
                <a:cubicBezTo>
                  <a:pt x="52" y="312"/>
                  <a:pt x="55" y="267"/>
                  <a:pt x="56" y="263"/>
                </a:cubicBezTo>
                <a:cubicBezTo>
                  <a:pt x="56" y="258"/>
                  <a:pt x="57" y="232"/>
                  <a:pt x="57" y="232"/>
                </a:cubicBezTo>
                <a:cubicBezTo>
                  <a:pt x="59" y="226"/>
                  <a:pt x="59" y="226"/>
                  <a:pt x="59" y="226"/>
                </a:cubicBezTo>
                <a:cubicBezTo>
                  <a:pt x="59" y="226"/>
                  <a:pt x="55" y="215"/>
                  <a:pt x="55" y="213"/>
                </a:cubicBezTo>
                <a:cubicBezTo>
                  <a:pt x="55" y="211"/>
                  <a:pt x="69" y="166"/>
                  <a:pt x="71" y="161"/>
                </a:cubicBezTo>
                <a:cubicBezTo>
                  <a:pt x="72" y="155"/>
                  <a:pt x="78" y="133"/>
                  <a:pt x="77" y="131"/>
                </a:cubicBezTo>
                <a:cubicBezTo>
                  <a:pt x="76" y="129"/>
                  <a:pt x="64" y="123"/>
                  <a:pt x="64" y="123"/>
                </a:cubicBezTo>
                <a:cubicBezTo>
                  <a:pt x="64" y="123"/>
                  <a:pt x="67" y="115"/>
                  <a:pt x="69" y="111"/>
                </a:cubicBezTo>
                <a:cubicBezTo>
                  <a:pt x="70" y="107"/>
                  <a:pt x="70" y="90"/>
                  <a:pt x="73" y="87"/>
                </a:cubicBezTo>
                <a:cubicBezTo>
                  <a:pt x="77" y="84"/>
                  <a:pt x="95" y="71"/>
                  <a:pt x="104" y="65"/>
                </a:cubicBezTo>
                <a:cubicBezTo>
                  <a:pt x="113" y="58"/>
                  <a:pt x="122" y="42"/>
                  <a:pt x="123" y="36"/>
                </a:cubicBezTo>
                <a:cubicBezTo>
                  <a:pt x="125" y="30"/>
                  <a:pt x="107" y="7"/>
                  <a:pt x="105" y="5"/>
                </a:cubicBezTo>
                <a:cubicBezTo>
                  <a:pt x="103" y="4"/>
                  <a:pt x="103" y="2"/>
                  <a:pt x="102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1" name="Freeform 50"/>
          <p:cNvSpPr>
            <a:spLocks/>
          </p:cNvSpPr>
          <p:nvPr/>
        </p:nvSpPr>
        <p:spPr bwMode="auto">
          <a:xfrm>
            <a:off x="1708112" y="5623967"/>
            <a:ext cx="325438" cy="73025"/>
          </a:xfrm>
          <a:custGeom>
            <a:avLst/>
            <a:gdLst/>
            <a:ahLst/>
            <a:cxnLst>
              <a:cxn ang="0">
                <a:pos x="0" y="43"/>
              </a:cxn>
              <a:cxn ang="0">
                <a:pos x="6" y="37"/>
              </a:cxn>
              <a:cxn ang="0">
                <a:pos x="29" y="46"/>
              </a:cxn>
              <a:cxn ang="0">
                <a:pos x="74" y="23"/>
              </a:cxn>
              <a:cxn ang="0">
                <a:pos x="74" y="0"/>
              </a:cxn>
              <a:cxn ang="0">
                <a:pos x="106" y="12"/>
              </a:cxn>
              <a:cxn ang="0">
                <a:pos x="204" y="15"/>
              </a:cxn>
              <a:cxn ang="0">
                <a:pos x="196" y="18"/>
              </a:cxn>
            </a:cxnLst>
            <a:rect l="0" t="0" r="r" b="b"/>
            <a:pathLst>
              <a:path w="205" h="46">
                <a:moveTo>
                  <a:pt x="0" y="43"/>
                </a:moveTo>
                <a:cubicBezTo>
                  <a:pt x="0" y="41"/>
                  <a:pt x="6" y="37"/>
                  <a:pt x="6" y="37"/>
                </a:cubicBezTo>
                <a:cubicBezTo>
                  <a:pt x="6" y="37"/>
                  <a:pt x="26" y="46"/>
                  <a:pt x="29" y="46"/>
                </a:cubicBezTo>
                <a:cubicBezTo>
                  <a:pt x="33" y="46"/>
                  <a:pt x="69" y="30"/>
                  <a:pt x="74" y="23"/>
                </a:cubicBezTo>
                <a:cubicBezTo>
                  <a:pt x="79" y="16"/>
                  <a:pt x="74" y="0"/>
                  <a:pt x="74" y="0"/>
                </a:cubicBezTo>
                <a:cubicBezTo>
                  <a:pt x="74" y="0"/>
                  <a:pt x="85" y="0"/>
                  <a:pt x="106" y="12"/>
                </a:cubicBezTo>
                <a:cubicBezTo>
                  <a:pt x="126" y="25"/>
                  <a:pt x="175" y="19"/>
                  <a:pt x="204" y="15"/>
                </a:cubicBezTo>
                <a:cubicBezTo>
                  <a:pt x="205" y="15"/>
                  <a:pt x="194" y="18"/>
                  <a:pt x="196" y="18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2" name="Freeform 51"/>
          <p:cNvSpPr>
            <a:spLocks/>
          </p:cNvSpPr>
          <p:nvPr/>
        </p:nvSpPr>
        <p:spPr bwMode="auto">
          <a:xfrm>
            <a:off x="1717637" y="5689054"/>
            <a:ext cx="50800" cy="466725"/>
          </a:xfrm>
          <a:custGeom>
            <a:avLst/>
            <a:gdLst/>
            <a:ahLst/>
            <a:cxnLst>
              <a:cxn ang="0">
                <a:pos x="18" y="164"/>
              </a:cxn>
              <a:cxn ang="0">
                <a:pos x="13" y="138"/>
              </a:cxn>
              <a:cxn ang="0">
                <a:pos x="9" y="69"/>
              </a:cxn>
              <a:cxn ang="0">
                <a:pos x="0" y="0"/>
              </a:cxn>
            </a:cxnLst>
            <a:rect l="0" t="0" r="r" b="b"/>
            <a:pathLst>
              <a:path w="18" h="164">
                <a:moveTo>
                  <a:pt x="18" y="164"/>
                </a:moveTo>
                <a:cubicBezTo>
                  <a:pt x="18" y="161"/>
                  <a:pt x="13" y="141"/>
                  <a:pt x="13" y="138"/>
                </a:cubicBezTo>
                <a:cubicBezTo>
                  <a:pt x="13" y="136"/>
                  <a:pt x="9" y="71"/>
                  <a:pt x="9" y="69"/>
                </a:cubicBezTo>
                <a:cubicBezTo>
                  <a:pt x="10" y="67"/>
                  <a:pt x="2" y="11"/>
                  <a:pt x="0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3" name="Line 52"/>
          <p:cNvSpPr>
            <a:spLocks noChangeShapeType="1"/>
          </p:cNvSpPr>
          <p:nvPr/>
        </p:nvSpPr>
        <p:spPr bwMode="auto">
          <a:xfrm flipH="1">
            <a:off x="1750975" y="6162129"/>
            <a:ext cx="1622425" cy="1588"/>
          </a:xfrm>
          <a:prstGeom prst="line">
            <a:avLst/>
          </a:prstGeom>
          <a:noFill/>
          <a:ln w="33338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4" name="Line 56"/>
          <p:cNvSpPr>
            <a:spLocks noChangeShapeType="1"/>
          </p:cNvSpPr>
          <p:nvPr/>
        </p:nvSpPr>
        <p:spPr bwMode="auto">
          <a:xfrm flipH="1" flipV="1">
            <a:off x="3355934" y="6162140"/>
            <a:ext cx="5788066" cy="3164"/>
          </a:xfrm>
          <a:prstGeom prst="line">
            <a:avLst/>
          </a:prstGeom>
          <a:noFill/>
          <a:ln w="33338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1907704" y="5703639"/>
            <a:ext cx="70020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latin typeface="Times New Roman"/>
                <a:cs typeface="Times New Roman"/>
              </a:rPr>
              <a:t>Xin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Geng</a:t>
            </a:r>
            <a:r>
              <a:rPr lang="en-US" sz="1200" dirty="0">
                <a:latin typeface="Times New Roman"/>
                <a:cs typeface="Times New Roman"/>
              </a:rPr>
              <a:t>, </a:t>
            </a:r>
            <a:r>
              <a:rPr lang="en-US" sz="1200" dirty="0" err="1">
                <a:latin typeface="Times New Roman"/>
                <a:cs typeface="Times New Roman"/>
              </a:rPr>
              <a:t>Zhi-Hua</a:t>
            </a:r>
            <a:r>
              <a:rPr lang="en-US" sz="1200" dirty="0">
                <a:latin typeface="Times New Roman"/>
                <a:cs typeface="Times New Roman"/>
              </a:rPr>
              <a:t> Zhou, Yu Zhang, Gang Li, </a:t>
            </a:r>
            <a:r>
              <a:rPr lang="en-US" sz="1200" dirty="0" err="1">
                <a:latin typeface="Times New Roman"/>
                <a:cs typeface="Times New Roman"/>
              </a:rPr>
              <a:t>Honghua</a:t>
            </a:r>
            <a:r>
              <a:rPr lang="en-US" sz="1200" dirty="0">
                <a:latin typeface="Times New Roman"/>
                <a:cs typeface="Times New Roman"/>
              </a:rPr>
              <a:t> Dai</a:t>
            </a:r>
            <a:r>
              <a:rPr lang="en-US" altLang="zh-CN" sz="1200" dirty="0">
                <a:latin typeface="Times New Roman"/>
                <a:cs typeface="Times New Roman"/>
              </a:rPr>
              <a:t>.</a:t>
            </a:r>
            <a:r>
              <a:rPr lang="zh-CN" altLang="en-US" sz="1200" dirty="0">
                <a:latin typeface="Times New Roman"/>
                <a:cs typeface="Times New Roman"/>
              </a:rPr>
              <a:t> </a:t>
            </a:r>
            <a:r>
              <a:rPr lang="en-US" sz="1200" i="1" dirty="0">
                <a:latin typeface="Times New Roman"/>
                <a:cs typeface="Times New Roman"/>
              </a:rPr>
              <a:t>Learning from facial aging patterns for automatic age estimation</a:t>
            </a:r>
            <a:r>
              <a:rPr lang="en-US" altLang="zh-CN" sz="1200" dirty="0">
                <a:latin typeface="Times New Roman"/>
                <a:cs typeface="Times New Roman"/>
              </a:rPr>
              <a:t>.</a:t>
            </a:r>
            <a:r>
              <a:rPr lang="zh-CN" altLang="en-US" sz="1200" dirty="0">
                <a:latin typeface="Times New Roman"/>
                <a:cs typeface="Times New Roman"/>
              </a:rPr>
              <a:t> </a:t>
            </a:r>
            <a:r>
              <a:rPr lang="en-US" altLang="zh-CN" sz="1200" dirty="0">
                <a:latin typeface="Times New Roman"/>
                <a:cs typeface="Times New Roman"/>
              </a:rPr>
              <a:t>Proceedings of the 14th annual ACM international conference on Multimedia,</a:t>
            </a:r>
            <a:r>
              <a:rPr lang="zh-CN" altLang="en-US" sz="1200" dirty="0">
                <a:latin typeface="Times New Roman"/>
                <a:cs typeface="Times New Roman"/>
              </a:rPr>
              <a:t> </a:t>
            </a:r>
            <a:r>
              <a:rPr lang="en-US" altLang="zh-CN" sz="1200" dirty="0">
                <a:latin typeface="Times New Roman"/>
                <a:cs typeface="Times New Roman"/>
              </a:rPr>
              <a:t>2006</a:t>
            </a:r>
            <a:endParaRPr lang="en-US" sz="1200" dirty="0">
              <a:latin typeface="Times New Roman"/>
              <a:cs typeface="Times New Roman"/>
            </a:endParaRPr>
          </a:p>
        </p:txBody>
      </p:sp>
      <p:pic>
        <p:nvPicPr>
          <p:cNvPr id="35" name="Picture 2" descr="G:\Research\My Paper\Dissertation\Draft 1\figures\agingFaces.ep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556792"/>
            <a:ext cx="9108504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8493" y="3429000"/>
            <a:ext cx="4250011" cy="13894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" name="Picture 5" descr="ap_apv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3140968"/>
            <a:ext cx="2234425" cy="22112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0451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2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2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grpId="0" nodeType="withEffect">
                                  <p:stCondLst>
                                    <p:cond delay="29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2" fill="hold" grpId="0" nodeType="withEffect">
                                  <p:stCondLst>
                                    <p:cond delay="33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2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2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2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4500"/>
                            </p:stCondLst>
                            <p:childTnLst>
                              <p:par>
                                <p:cTn id="6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0"/>
                            </p:stCondLst>
                            <p:childTnLst>
                              <p:par>
                                <p:cTn id="6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500"/>
                            </p:stCondLst>
                            <p:childTnLst>
                              <p:par>
                                <p:cTn id="6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500"/>
                            </p:stCondLst>
                            <p:childTnLst>
                              <p:par>
                                <p:cTn id="7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10" descr="voice_si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040445" y="2780928"/>
            <a:ext cx="1471613" cy="1227137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P.R. Applications</a:t>
            </a:r>
            <a:br>
              <a:rPr lang="en-US" dirty="0"/>
            </a:br>
            <a:r>
              <a:rPr lang="en-US" sz="2200" dirty="0"/>
              <a:t>(Case 2: Speech-based Emotion Detection)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3836640" y="6376243"/>
            <a:ext cx="3543672" cy="365125"/>
          </a:xfrm>
          <a:prstGeom prst="rect">
            <a:avLst/>
          </a:prstGeom>
        </p:spPr>
        <p:txBody>
          <a:bodyPr/>
          <a:lstStyle/>
          <a:p>
            <a:r>
              <a:rPr lang="en-AU"/>
              <a:t>Recent Research @ TULIP Lab</a:t>
            </a:r>
          </a:p>
        </p:txBody>
      </p:sp>
      <p:sp>
        <p:nvSpPr>
          <p:cNvPr id="6" name="Freeform 33"/>
          <p:cNvSpPr>
            <a:spLocks/>
          </p:cNvSpPr>
          <p:nvPr/>
        </p:nvSpPr>
        <p:spPr bwMode="auto">
          <a:xfrm>
            <a:off x="701637" y="5681117"/>
            <a:ext cx="1012825" cy="374650"/>
          </a:xfrm>
          <a:custGeom>
            <a:avLst/>
            <a:gdLst/>
            <a:ahLst/>
            <a:cxnLst>
              <a:cxn ang="0">
                <a:pos x="0" y="94"/>
              </a:cxn>
              <a:cxn ang="0">
                <a:pos x="85" y="106"/>
              </a:cxn>
              <a:cxn ang="0">
                <a:pos x="187" y="77"/>
              </a:cxn>
              <a:cxn ang="0">
                <a:pos x="249" y="58"/>
              </a:cxn>
              <a:cxn ang="0">
                <a:pos x="315" y="14"/>
              </a:cxn>
              <a:cxn ang="0">
                <a:pos x="348" y="2"/>
              </a:cxn>
              <a:cxn ang="0">
                <a:pos x="356" y="0"/>
              </a:cxn>
            </a:cxnLst>
            <a:rect l="0" t="0" r="r" b="b"/>
            <a:pathLst>
              <a:path w="356" h="132">
                <a:moveTo>
                  <a:pt x="0" y="94"/>
                </a:moveTo>
                <a:cubicBezTo>
                  <a:pt x="6" y="101"/>
                  <a:pt x="26" y="132"/>
                  <a:pt x="85" y="106"/>
                </a:cubicBezTo>
                <a:cubicBezTo>
                  <a:pt x="106" y="97"/>
                  <a:pt x="176" y="80"/>
                  <a:pt x="187" y="77"/>
                </a:cubicBezTo>
                <a:cubicBezTo>
                  <a:pt x="198" y="75"/>
                  <a:pt x="223" y="61"/>
                  <a:pt x="249" y="58"/>
                </a:cubicBezTo>
                <a:cubicBezTo>
                  <a:pt x="276" y="54"/>
                  <a:pt x="293" y="22"/>
                  <a:pt x="315" y="14"/>
                </a:cubicBezTo>
                <a:cubicBezTo>
                  <a:pt x="337" y="5"/>
                  <a:pt x="333" y="1"/>
                  <a:pt x="348" y="2"/>
                </a:cubicBezTo>
                <a:cubicBezTo>
                  <a:pt x="351" y="2"/>
                  <a:pt x="354" y="0"/>
                  <a:pt x="356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7" name="Freeform 34"/>
          <p:cNvSpPr>
            <a:spLocks/>
          </p:cNvSpPr>
          <p:nvPr/>
        </p:nvSpPr>
        <p:spPr bwMode="auto">
          <a:xfrm>
            <a:off x="2260562" y="4360317"/>
            <a:ext cx="57150" cy="90487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7" y="8"/>
              </a:cxn>
              <a:cxn ang="0">
                <a:pos x="14" y="24"/>
              </a:cxn>
              <a:cxn ang="0">
                <a:pos x="20" y="32"/>
              </a:cxn>
            </a:cxnLst>
            <a:rect l="0" t="0" r="r" b="b"/>
            <a:pathLst>
              <a:path w="20" h="32">
                <a:moveTo>
                  <a:pt x="0" y="0"/>
                </a:moveTo>
                <a:cubicBezTo>
                  <a:pt x="2" y="2"/>
                  <a:pt x="7" y="8"/>
                  <a:pt x="7" y="8"/>
                </a:cubicBezTo>
                <a:cubicBezTo>
                  <a:pt x="14" y="24"/>
                  <a:pt x="14" y="24"/>
                  <a:pt x="14" y="24"/>
                </a:cubicBezTo>
                <a:cubicBezTo>
                  <a:pt x="20" y="32"/>
                  <a:pt x="20" y="32"/>
                  <a:pt x="20" y="3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8" name="Freeform 35"/>
          <p:cNvSpPr>
            <a:spLocks/>
          </p:cNvSpPr>
          <p:nvPr/>
        </p:nvSpPr>
        <p:spPr bwMode="auto">
          <a:xfrm>
            <a:off x="2104987" y="4460329"/>
            <a:ext cx="201613" cy="698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7" y="24"/>
              </a:cxn>
              <a:cxn ang="0">
                <a:pos x="33" y="26"/>
              </a:cxn>
              <a:cxn ang="0">
                <a:pos x="57" y="40"/>
              </a:cxn>
              <a:cxn ang="0">
                <a:pos x="87" y="17"/>
              </a:cxn>
              <a:cxn ang="0">
                <a:pos x="109" y="21"/>
              </a:cxn>
              <a:cxn ang="0">
                <a:pos x="127" y="15"/>
              </a:cxn>
            </a:cxnLst>
            <a:rect l="0" t="0" r="r" b="b"/>
            <a:pathLst>
              <a:path w="127" h="44">
                <a:moveTo>
                  <a:pt x="0" y="0"/>
                </a:moveTo>
                <a:cubicBezTo>
                  <a:pt x="0" y="0"/>
                  <a:pt x="10" y="24"/>
                  <a:pt x="17" y="24"/>
                </a:cubicBezTo>
                <a:cubicBezTo>
                  <a:pt x="22" y="24"/>
                  <a:pt x="33" y="19"/>
                  <a:pt x="33" y="26"/>
                </a:cubicBezTo>
                <a:cubicBezTo>
                  <a:pt x="33" y="33"/>
                  <a:pt x="46" y="44"/>
                  <a:pt x="57" y="40"/>
                </a:cubicBezTo>
                <a:cubicBezTo>
                  <a:pt x="68" y="39"/>
                  <a:pt x="84" y="17"/>
                  <a:pt x="87" y="17"/>
                </a:cubicBezTo>
                <a:cubicBezTo>
                  <a:pt x="93" y="17"/>
                  <a:pt x="105" y="21"/>
                  <a:pt x="109" y="21"/>
                </a:cubicBezTo>
                <a:cubicBezTo>
                  <a:pt x="113" y="21"/>
                  <a:pt x="127" y="15"/>
                  <a:pt x="127" y="15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9" name="Freeform 36"/>
          <p:cNvSpPr>
            <a:spLocks/>
          </p:cNvSpPr>
          <p:nvPr/>
        </p:nvSpPr>
        <p:spPr bwMode="auto">
          <a:xfrm>
            <a:off x="2103400" y="4379367"/>
            <a:ext cx="60325" cy="96837"/>
          </a:xfrm>
          <a:custGeom>
            <a:avLst/>
            <a:gdLst/>
            <a:ahLst/>
            <a:cxnLst>
              <a:cxn ang="0">
                <a:pos x="21" y="0"/>
              </a:cxn>
              <a:cxn ang="0">
                <a:pos x="3" y="16"/>
              </a:cxn>
              <a:cxn ang="0">
                <a:pos x="1" y="28"/>
              </a:cxn>
              <a:cxn ang="0">
                <a:pos x="1" y="34"/>
              </a:cxn>
            </a:cxnLst>
            <a:rect l="0" t="0" r="r" b="b"/>
            <a:pathLst>
              <a:path w="21" h="34">
                <a:moveTo>
                  <a:pt x="21" y="0"/>
                </a:moveTo>
                <a:cubicBezTo>
                  <a:pt x="17" y="4"/>
                  <a:pt x="3" y="16"/>
                  <a:pt x="3" y="16"/>
                </a:cubicBezTo>
                <a:cubicBezTo>
                  <a:pt x="3" y="16"/>
                  <a:pt x="0" y="26"/>
                  <a:pt x="1" y="28"/>
                </a:cubicBezTo>
                <a:cubicBezTo>
                  <a:pt x="2" y="30"/>
                  <a:pt x="2" y="32"/>
                  <a:pt x="1" y="34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0" name="Freeform 37"/>
          <p:cNvSpPr>
            <a:spLocks/>
          </p:cNvSpPr>
          <p:nvPr/>
        </p:nvSpPr>
        <p:spPr bwMode="auto">
          <a:xfrm>
            <a:off x="1654137" y="4963567"/>
            <a:ext cx="171450" cy="660400"/>
          </a:xfrm>
          <a:custGeom>
            <a:avLst/>
            <a:gdLst/>
            <a:ahLst/>
            <a:cxnLst>
              <a:cxn ang="0">
                <a:pos x="2" y="0"/>
              </a:cxn>
              <a:cxn ang="0">
                <a:pos x="10" y="36"/>
              </a:cxn>
              <a:cxn ang="0">
                <a:pos x="14" y="54"/>
              </a:cxn>
              <a:cxn ang="0">
                <a:pos x="12" y="85"/>
              </a:cxn>
              <a:cxn ang="0">
                <a:pos x="5" y="109"/>
              </a:cxn>
              <a:cxn ang="0">
                <a:pos x="2" y="128"/>
              </a:cxn>
              <a:cxn ang="0">
                <a:pos x="21" y="146"/>
              </a:cxn>
              <a:cxn ang="0">
                <a:pos x="36" y="171"/>
              </a:cxn>
              <a:cxn ang="0">
                <a:pos x="44" y="212"/>
              </a:cxn>
              <a:cxn ang="0">
                <a:pos x="60" y="232"/>
              </a:cxn>
            </a:cxnLst>
            <a:rect l="0" t="0" r="r" b="b"/>
            <a:pathLst>
              <a:path w="60" h="232">
                <a:moveTo>
                  <a:pt x="2" y="0"/>
                </a:moveTo>
                <a:cubicBezTo>
                  <a:pt x="2" y="0"/>
                  <a:pt x="8" y="32"/>
                  <a:pt x="10" y="36"/>
                </a:cubicBezTo>
                <a:cubicBezTo>
                  <a:pt x="11" y="39"/>
                  <a:pt x="15" y="48"/>
                  <a:pt x="14" y="54"/>
                </a:cubicBezTo>
                <a:cubicBezTo>
                  <a:pt x="13" y="59"/>
                  <a:pt x="13" y="82"/>
                  <a:pt x="12" y="85"/>
                </a:cubicBezTo>
                <a:cubicBezTo>
                  <a:pt x="11" y="89"/>
                  <a:pt x="6" y="106"/>
                  <a:pt x="5" y="109"/>
                </a:cubicBezTo>
                <a:cubicBezTo>
                  <a:pt x="4" y="113"/>
                  <a:pt x="0" y="127"/>
                  <a:pt x="2" y="128"/>
                </a:cubicBezTo>
                <a:cubicBezTo>
                  <a:pt x="3" y="129"/>
                  <a:pt x="20" y="142"/>
                  <a:pt x="21" y="146"/>
                </a:cubicBezTo>
                <a:cubicBezTo>
                  <a:pt x="22" y="150"/>
                  <a:pt x="34" y="160"/>
                  <a:pt x="36" y="171"/>
                </a:cubicBezTo>
                <a:cubicBezTo>
                  <a:pt x="37" y="183"/>
                  <a:pt x="41" y="208"/>
                  <a:pt x="44" y="212"/>
                </a:cubicBezTo>
                <a:cubicBezTo>
                  <a:pt x="48" y="218"/>
                  <a:pt x="60" y="232"/>
                  <a:pt x="60" y="23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1" name="Freeform 38"/>
          <p:cNvSpPr>
            <a:spLocks/>
          </p:cNvSpPr>
          <p:nvPr/>
        </p:nvSpPr>
        <p:spPr bwMode="auto">
          <a:xfrm>
            <a:off x="936587" y="5093742"/>
            <a:ext cx="79375" cy="477837"/>
          </a:xfrm>
          <a:custGeom>
            <a:avLst/>
            <a:gdLst/>
            <a:ahLst/>
            <a:cxnLst>
              <a:cxn ang="0">
                <a:pos x="50" y="301"/>
              </a:cxn>
              <a:cxn ang="0">
                <a:pos x="41" y="282"/>
              </a:cxn>
              <a:cxn ang="0">
                <a:pos x="43" y="221"/>
              </a:cxn>
              <a:cxn ang="0">
                <a:pos x="20" y="70"/>
              </a:cxn>
              <a:cxn ang="0">
                <a:pos x="2" y="0"/>
              </a:cxn>
            </a:cxnLst>
            <a:rect l="0" t="0" r="r" b="b"/>
            <a:pathLst>
              <a:path w="50" h="301">
                <a:moveTo>
                  <a:pt x="50" y="301"/>
                </a:moveTo>
                <a:cubicBezTo>
                  <a:pt x="50" y="299"/>
                  <a:pt x="41" y="291"/>
                  <a:pt x="41" y="282"/>
                </a:cubicBezTo>
                <a:cubicBezTo>
                  <a:pt x="40" y="251"/>
                  <a:pt x="45" y="251"/>
                  <a:pt x="43" y="221"/>
                </a:cubicBezTo>
                <a:cubicBezTo>
                  <a:pt x="41" y="163"/>
                  <a:pt x="27" y="84"/>
                  <a:pt x="20" y="70"/>
                </a:cubicBezTo>
                <a:cubicBezTo>
                  <a:pt x="14" y="56"/>
                  <a:pt x="0" y="23"/>
                  <a:pt x="2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2" name="Freeform 39"/>
          <p:cNvSpPr>
            <a:spLocks/>
          </p:cNvSpPr>
          <p:nvPr/>
        </p:nvSpPr>
        <p:spPr bwMode="auto">
          <a:xfrm>
            <a:off x="1009612" y="5395367"/>
            <a:ext cx="741363" cy="176212"/>
          </a:xfrm>
          <a:custGeom>
            <a:avLst/>
            <a:gdLst/>
            <a:ahLst/>
            <a:cxnLst>
              <a:cxn ang="0">
                <a:pos x="467" y="22"/>
              </a:cxn>
              <a:cxn ang="0">
                <a:pos x="445" y="7"/>
              </a:cxn>
              <a:cxn ang="0">
                <a:pos x="402" y="4"/>
              </a:cxn>
              <a:cxn ang="0">
                <a:pos x="372" y="5"/>
              </a:cxn>
              <a:cxn ang="0">
                <a:pos x="365" y="0"/>
              </a:cxn>
              <a:cxn ang="0">
                <a:pos x="286" y="36"/>
              </a:cxn>
              <a:cxn ang="0">
                <a:pos x="216" y="54"/>
              </a:cxn>
              <a:cxn ang="0">
                <a:pos x="29" y="104"/>
              </a:cxn>
              <a:cxn ang="0">
                <a:pos x="0" y="101"/>
              </a:cxn>
            </a:cxnLst>
            <a:rect l="0" t="0" r="r" b="b"/>
            <a:pathLst>
              <a:path w="467" h="111">
                <a:moveTo>
                  <a:pt x="467" y="22"/>
                </a:moveTo>
                <a:cubicBezTo>
                  <a:pt x="467" y="22"/>
                  <a:pt x="451" y="11"/>
                  <a:pt x="445" y="7"/>
                </a:cubicBezTo>
                <a:cubicBezTo>
                  <a:pt x="438" y="4"/>
                  <a:pt x="402" y="4"/>
                  <a:pt x="402" y="4"/>
                </a:cubicBezTo>
                <a:cubicBezTo>
                  <a:pt x="372" y="5"/>
                  <a:pt x="372" y="5"/>
                  <a:pt x="372" y="5"/>
                </a:cubicBezTo>
                <a:cubicBezTo>
                  <a:pt x="372" y="5"/>
                  <a:pt x="367" y="0"/>
                  <a:pt x="365" y="0"/>
                </a:cubicBezTo>
                <a:cubicBezTo>
                  <a:pt x="361" y="2"/>
                  <a:pt x="306" y="27"/>
                  <a:pt x="286" y="36"/>
                </a:cubicBezTo>
                <a:cubicBezTo>
                  <a:pt x="266" y="45"/>
                  <a:pt x="248" y="45"/>
                  <a:pt x="216" y="54"/>
                </a:cubicBezTo>
                <a:cubicBezTo>
                  <a:pt x="184" y="63"/>
                  <a:pt x="56" y="111"/>
                  <a:pt x="29" y="104"/>
                </a:cubicBezTo>
                <a:cubicBezTo>
                  <a:pt x="10" y="99"/>
                  <a:pt x="4" y="108"/>
                  <a:pt x="0" y="101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3" name="Freeform 42"/>
          <p:cNvSpPr>
            <a:spLocks/>
          </p:cNvSpPr>
          <p:nvPr/>
        </p:nvSpPr>
        <p:spPr bwMode="auto">
          <a:xfrm>
            <a:off x="-5652" y="6163717"/>
            <a:ext cx="720000" cy="1587"/>
          </a:xfrm>
          <a:custGeom>
            <a:avLst/>
            <a:gdLst/>
            <a:ahLst/>
            <a:cxnLst>
              <a:cxn ang="0">
                <a:pos x="945" y="1"/>
              </a:cxn>
              <a:cxn ang="0">
                <a:pos x="0" y="0"/>
              </a:cxn>
            </a:cxnLst>
            <a:rect l="0" t="0" r="r" b="b"/>
            <a:pathLst>
              <a:path w="945" h="1">
                <a:moveTo>
                  <a:pt x="945" y="1"/>
                </a:moveTo>
                <a:lnTo>
                  <a:pt x="0" y="0"/>
                </a:lnTo>
              </a:path>
            </a:pathLst>
          </a:custGeom>
          <a:solidFill>
            <a:srgbClr val="FFFFFF"/>
          </a:solidFill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4" name="Freeform 43"/>
          <p:cNvSpPr>
            <a:spLocks/>
          </p:cNvSpPr>
          <p:nvPr/>
        </p:nvSpPr>
        <p:spPr bwMode="auto">
          <a:xfrm>
            <a:off x="504787" y="3711029"/>
            <a:ext cx="444500" cy="2447925"/>
          </a:xfrm>
          <a:custGeom>
            <a:avLst/>
            <a:gdLst/>
            <a:ahLst/>
            <a:cxnLst>
              <a:cxn ang="0">
                <a:pos x="111" y="0"/>
              </a:cxn>
              <a:cxn ang="0">
                <a:pos x="108" y="143"/>
              </a:cxn>
              <a:cxn ang="0">
                <a:pos x="197" y="271"/>
              </a:cxn>
              <a:cxn ang="0">
                <a:pos x="266" y="351"/>
              </a:cxn>
              <a:cxn ang="0">
                <a:pos x="280" y="364"/>
              </a:cxn>
              <a:cxn ang="0">
                <a:pos x="280" y="382"/>
              </a:cxn>
              <a:cxn ang="0">
                <a:pos x="258" y="423"/>
              </a:cxn>
              <a:cxn ang="0">
                <a:pos x="135" y="491"/>
              </a:cxn>
              <a:cxn ang="0">
                <a:pos x="16" y="622"/>
              </a:cxn>
              <a:cxn ang="0">
                <a:pos x="0" y="811"/>
              </a:cxn>
              <a:cxn ang="0">
                <a:pos x="52" y="1178"/>
              </a:cxn>
              <a:cxn ang="0">
                <a:pos x="111" y="1384"/>
              </a:cxn>
              <a:cxn ang="0">
                <a:pos x="126" y="1453"/>
              </a:cxn>
              <a:cxn ang="0">
                <a:pos x="120" y="1542"/>
              </a:cxn>
            </a:cxnLst>
            <a:rect l="0" t="0" r="r" b="b"/>
            <a:pathLst>
              <a:path w="280" h="1542">
                <a:moveTo>
                  <a:pt x="111" y="0"/>
                </a:moveTo>
                <a:cubicBezTo>
                  <a:pt x="97" y="23"/>
                  <a:pt x="92" y="59"/>
                  <a:pt x="108" y="143"/>
                </a:cubicBezTo>
                <a:cubicBezTo>
                  <a:pt x="122" y="230"/>
                  <a:pt x="185" y="258"/>
                  <a:pt x="197" y="271"/>
                </a:cubicBezTo>
                <a:cubicBezTo>
                  <a:pt x="210" y="282"/>
                  <a:pt x="257" y="348"/>
                  <a:pt x="266" y="351"/>
                </a:cubicBezTo>
                <a:cubicBezTo>
                  <a:pt x="275" y="353"/>
                  <a:pt x="280" y="364"/>
                  <a:pt x="280" y="364"/>
                </a:cubicBezTo>
                <a:cubicBezTo>
                  <a:pt x="280" y="382"/>
                  <a:pt x="280" y="382"/>
                  <a:pt x="280" y="382"/>
                </a:cubicBezTo>
                <a:cubicBezTo>
                  <a:pt x="280" y="395"/>
                  <a:pt x="271" y="418"/>
                  <a:pt x="258" y="423"/>
                </a:cubicBezTo>
                <a:cubicBezTo>
                  <a:pt x="237" y="432"/>
                  <a:pt x="151" y="481"/>
                  <a:pt x="135" y="491"/>
                </a:cubicBezTo>
                <a:cubicBezTo>
                  <a:pt x="79" y="525"/>
                  <a:pt x="22" y="543"/>
                  <a:pt x="16" y="622"/>
                </a:cubicBezTo>
                <a:cubicBezTo>
                  <a:pt x="5" y="685"/>
                  <a:pt x="0" y="748"/>
                  <a:pt x="0" y="811"/>
                </a:cubicBezTo>
                <a:cubicBezTo>
                  <a:pt x="5" y="938"/>
                  <a:pt x="16" y="1058"/>
                  <a:pt x="52" y="1178"/>
                </a:cubicBezTo>
                <a:cubicBezTo>
                  <a:pt x="68" y="1232"/>
                  <a:pt x="83" y="1331"/>
                  <a:pt x="111" y="1384"/>
                </a:cubicBezTo>
                <a:cubicBezTo>
                  <a:pt x="131" y="1420"/>
                  <a:pt x="136" y="1431"/>
                  <a:pt x="126" y="1453"/>
                </a:cubicBezTo>
                <a:cubicBezTo>
                  <a:pt x="117" y="1515"/>
                  <a:pt x="124" y="1542"/>
                  <a:pt x="120" y="154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5" name="Freeform 44"/>
          <p:cNvSpPr>
            <a:spLocks/>
          </p:cNvSpPr>
          <p:nvPr/>
        </p:nvSpPr>
        <p:spPr bwMode="auto">
          <a:xfrm>
            <a:off x="681000" y="3477667"/>
            <a:ext cx="617537" cy="233362"/>
          </a:xfrm>
          <a:custGeom>
            <a:avLst/>
            <a:gdLst/>
            <a:ahLst/>
            <a:cxnLst>
              <a:cxn ang="0">
                <a:pos x="211" y="29"/>
              </a:cxn>
              <a:cxn ang="0">
                <a:pos x="209" y="26"/>
              </a:cxn>
              <a:cxn ang="0">
                <a:pos x="216" y="25"/>
              </a:cxn>
              <a:cxn ang="0">
                <a:pos x="188" y="6"/>
              </a:cxn>
              <a:cxn ang="0">
                <a:pos x="138" y="2"/>
              </a:cxn>
              <a:cxn ang="0">
                <a:pos x="64" y="23"/>
              </a:cxn>
              <a:cxn ang="0">
                <a:pos x="9" y="69"/>
              </a:cxn>
              <a:cxn ang="0">
                <a:pos x="0" y="82"/>
              </a:cxn>
            </a:cxnLst>
            <a:rect l="0" t="0" r="r" b="b"/>
            <a:pathLst>
              <a:path w="217" h="82">
                <a:moveTo>
                  <a:pt x="211" y="29"/>
                </a:moveTo>
                <a:cubicBezTo>
                  <a:pt x="210" y="27"/>
                  <a:pt x="208" y="26"/>
                  <a:pt x="209" y="26"/>
                </a:cubicBezTo>
                <a:cubicBezTo>
                  <a:pt x="210" y="27"/>
                  <a:pt x="217" y="28"/>
                  <a:pt x="216" y="25"/>
                </a:cubicBezTo>
                <a:cubicBezTo>
                  <a:pt x="214" y="22"/>
                  <a:pt x="194" y="9"/>
                  <a:pt x="188" y="6"/>
                </a:cubicBezTo>
                <a:cubicBezTo>
                  <a:pt x="183" y="4"/>
                  <a:pt x="146" y="0"/>
                  <a:pt x="138" y="2"/>
                </a:cubicBezTo>
                <a:cubicBezTo>
                  <a:pt x="129" y="3"/>
                  <a:pt x="90" y="16"/>
                  <a:pt x="64" y="23"/>
                </a:cubicBezTo>
                <a:cubicBezTo>
                  <a:pt x="45" y="28"/>
                  <a:pt x="22" y="52"/>
                  <a:pt x="9" y="69"/>
                </a:cubicBezTo>
                <a:cubicBezTo>
                  <a:pt x="5" y="74"/>
                  <a:pt x="1" y="79"/>
                  <a:pt x="0" y="8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6" name="Freeform 45"/>
          <p:cNvSpPr>
            <a:spLocks/>
          </p:cNvSpPr>
          <p:nvPr/>
        </p:nvSpPr>
        <p:spPr bwMode="auto">
          <a:xfrm>
            <a:off x="1269962" y="3545929"/>
            <a:ext cx="657225" cy="1443038"/>
          </a:xfrm>
          <a:custGeom>
            <a:avLst/>
            <a:gdLst/>
            <a:ahLst/>
            <a:cxnLst>
              <a:cxn ang="0">
                <a:pos x="414" y="905"/>
              </a:cxn>
              <a:cxn ang="0">
                <a:pos x="414" y="909"/>
              </a:cxn>
              <a:cxn ang="0">
                <a:pos x="396" y="871"/>
              </a:cxn>
              <a:cxn ang="0">
                <a:pos x="371" y="776"/>
              </a:cxn>
              <a:cxn ang="0">
                <a:pos x="292" y="671"/>
              </a:cxn>
              <a:cxn ang="0">
                <a:pos x="197" y="622"/>
              </a:cxn>
              <a:cxn ang="0">
                <a:pos x="82" y="574"/>
              </a:cxn>
              <a:cxn ang="0">
                <a:pos x="64" y="500"/>
              </a:cxn>
              <a:cxn ang="0">
                <a:pos x="72" y="454"/>
              </a:cxn>
              <a:cxn ang="0">
                <a:pos x="100" y="421"/>
              </a:cxn>
              <a:cxn ang="0">
                <a:pos x="177" y="389"/>
              </a:cxn>
              <a:cxn ang="0">
                <a:pos x="202" y="355"/>
              </a:cxn>
              <a:cxn ang="0">
                <a:pos x="188" y="323"/>
              </a:cxn>
              <a:cxn ang="0">
                <a:pos x="190" y="303"/>
              </a:cxn>
              <a:cxn ang="0">
                <a:pos x="186" y="278"/>
              </a:cxn>
              <a:cxn ang="0">
                <a:pos x="174" y="283"/>
              </a:cxn>
              <a:cxn ang="0">
                <a:pos x="183" y="262"/>
              </a:cxn>
              <a:cxn ang="0">
                <a:pos x="159" y="221"/>
              </a:cxn>
              <a:cxn ang="0">
                <a:pos x="170" y="188"/>
              </a:cxn>
              <a:cxn ang="0">
                <a:pos x="156" y="163"/>
              </a:cxn>
              <a:cxn ang="0">
                <a:pos x="88" y="129"/>
              </a:cxn>
              <a:cxn ang="0">
                <a:pos x="82" y="113"/>
              </a:cxn>
              <a:cxn ang="0">
                <a:pos x="82" y="84"/>
              </a:cxn>
              <a:cxn ang="0">
                <a:pos x="23" y="23"/>
              </a:cxn>
              <a:cxn ang="0">
                <a:pos x="0" y="0"/>
              </a:cxn>
            </a:cxnLst>
            <a:rect l="0" t="0" r="r" b="b"/>
            <a:pathLst>
              <a:path w="414" h="909">
                <a:moveTo>
                  <a:pt x="414" y="905"/>
                </a:moveTo>
                <a:cubicBezTo>
                  <a:pt x="414" y="907"/>
                  <a:pt x="414" y="909"/>
                  <a:pt x="414" y="909"/>
                </a:cubicBezTo>
                <a:cubicBezTo>
                  <a:pt x="410" y="902"/>
                  <a:pt x="398" y="879"/>
                  <a:pt x="396" y="871"/>
                </a:cubicBezTo>
                <a:cubicBezTo>
                  <a:pt x="394" y="864"/>
                  <a:pt x="376" y="785"/>
                  <a:pt x="371" y="776"/>
                </a:cubicBezTo>
                <a:cubicBezTo>
                  <a:pt x="366" y="767"/>
                  <a:pt x="297" y="680"/>
                  <a:pt x="292" y="671"/>
                </a:cubicBezTo>
                <a:cubicBezTo>
                  <a:pt x="287" y="662"/>
                  <a:pt x="208" y="626"/>
                  <a:pt x="197" y="622"/>
                </a:cubicBezTo>
                <a:cubicBezTo>
                  <a:pt x="188" y="619"/>
                  <a:pt x="84" y="577"/>
                  <a:pt x="82" y="574"/>
                </a:cubicBezTo>
                <a:cubicBezTo>
                  <a:pt x="79" y="568"/>
                  <a:pt x="68" y="506"/>
                  <a:pt x="64" y="500"/>
                </a:cubicBezTo>
                <a:cubicBezTo>
                  <a:pt x="63" y="497"/>
                  <a:pt x="64" y="484"/>
                  <a:pt x="72" y="454"/>
                </a:cubicBezTo>
                <a:cubicBezTo>
                  <a:pt x="79" y="423"/>
                  <a:pt x="91" y="425"/>
                  <a:pt x="100" y="421"/>
                </a:cubicBezTo>
                <a:cubicBezTo>
                  <a:pt x="127" y="409"/>
                  <a:pt x="168" y="394"/>
                  <a:pt x="177" y="389"/>
                </a:cubicBezTo>
                <a:cubicBezTo>
                  <a:pt x="193" y="378"/>
                  <a:pt x="199" y="364"/>
                  <a:pt x="202" y="355"/>
                </a:cubicBezTo>
                <a:cubicBezTo>
                  <a:pt x="204" y="346"/>
                  <a:pt x="190" y="326"/>
                  <a:pt x="188" y="323"/>
                </a:cubicBezTo>
                <a:cubicBezTo>
                  <a:pt x="188" y="319"/>
                  <a:pt x="190" y="308"/>
                  <a:pt x="190" y="303"/>
                </a:cubicBezTo>
                <a:cubicBezTo>
                  <a:pt x="190" y="299"/>
                  <a:pt x="186" y="278"/>
                  <a:pt x="186" y="278"/>
                </a:cubicBezTo>
                <a:cubicBezTo>
                  <a:pt x="174" y="283"/>
                  <a:pt x="174" y="283"/>
                  <a:pt x="174" y="283"/>
                </a:cubicBezTo>
                <a:cubicBezTo>
                  <a:pt x="174" y="283"/>
                  <a:pt x="183" y="267"/>
                  <a:pt x="183" y="262"/>
                </a:cubicBezTo>
                <a:cubicBezTo>
                  <a:pt x="183" y="256"/>
                  <a:pt x="163" y="224"/>
                  <a:pt x="159" y="221"/>
                </a:cubicBezTo>
                <a:cubicBezTo>
                  <a:pt x="156" y="217"/>
                  <a:pt x="161" y="206"/>
                  <a:pt x="170" y="188"/>
                </a:cubicBezTo>
                <a:cubicBezTo>
                  <a:pt x="179" y="170"/>
                  <a:pt x="161" y="165"/>
                  <a:pt x="156" y="163"/>
                </a:cubicBezTo>
                <a:cubicBezTo>
                  <a:pt x="152" y="161"/>
                  <a:pt x="88" y="129"/>
                  <a:pt x="88" y="129"/>
                </a:cubicBezTo>
                <a:cubicBezTo>
                  <a:pt x="88" y="129"/>
                  <a:pt x="89" y="118"/>
                  <a:pt x="82" y="113"/>
                </a:cubicBezTo>
                <a:cubicBezTo>
                  <a:pt x="77" y="109"/>
                  <a:pt x="82" y="90"/>
                  <a:pt x="82" y="84"/>
                </a:cubicBezTo>
                <a:cubicBezTo>
                  <a:pt x="82" y="79"/>
                  <a:pt x="23" y="23"/>
                  <a:pt x="23" y="23"/>
                </a:cubicBezTo>
                <a:cubicBezTo>
                  <a:pt x="23" y="23"/>
                  <a:pt x="7" y="5"/>
                  <a:pt x="0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7" name="Freeform 46"/>
          <p:cNvSpPr>
            <a:spLocks/>
          </p:cNvSpPr>
          <p:nvPr/>
        </p:nvSpPr>
        <p:spPr bwMode="auto">
          <a:xfrm>
            <a:off x="1927187" y="4296817"/>
            <a:ext cx="250825" cy="685800"/>
          </a:xfrm>
          <a:custGeom>
            <a:avLst/>
            <a:gdLst/>
            <a:ahLst/>
            <a:cxnLst>
              <a:cxn ang="0">
                <a:pos x="151" y="48"/>
              </a:cxn>
              <a:cxn ang="0">
                <a:pos x="142" y="59"/>
              </a:cxn>
              <a:cxn ang="0">
                <a:pos x="154" y="39"/>
              </a:cxn>
              <a:cxn ang="0">
                <a:pos x="153" y="16"/>
              </a:cxn>
              <a:cxn ang="0">
                <a:pos x="135" y="0"/>
              </a:cxn>
              <a:cxn ang="0">
                <a:pos x="88" y="65"/>
              </a:cxn>
              <a:cxn ang="0">
                <a:pos x="56" y="95"/>
              </a:cxn>
              <a:cxn ang="0">
                <a:pos x="45" y="156"/>
              </a:cxn>
              <a:cxn ang="0">
                <a:pos x="48" y="192"/>
              </a:cxn>
              <a:cxn ang="0">
                <a:pos x="47" y="222"/>
              </a:cxn>
              <a:cxn ang="0">
                <a:pos x="48" y="281"/>
              </a:cxn>
              <a:cxn ang="0">
                <a:pos x="38" y="285"/>
              </a:cxn>
              <a:cxn ang="0">
                <a:pos x="18" y="369"/>
              </a:cxn>
              <a:cxn ang="0">
                <a:pos x="0" y="432"/>
              </a:cxn>
            </a:cxnLst>
            <a:rect l="0" t="0" r="r" b="b"/>
            <a:pathLst>
              <a:path w="158" h="432">
                <a:moveTo>
                  <a:pt x="151" y="48"/>
                </a:moveTo>
                <a:cubicBezTo>
                  <a:pt x="150" y="50"/>
                  <a:pt x="142" y="60"/>
                  <a:pt x="142" y="59"/>
                </a:cubicBezTo>
                <a:cubicBezTo>
                  <a:pt x="142" y="58"/>
                  <a:pt x="152" y="46"/>
                  <a:pt x="154" y="39"/>
                </a:cubicBezTo>
                <a:cubicBezTo>
                  <a:pt x="158" y="32"/>
                  <a:pt x="153" y="16"/>
                  <a:pt x="153" y="16"/>
                </a:cubicBezTo>
                <a:cubicBezTo>
                  <a:pt x="153" y="16"/>
                  <a:pt x="144" y="2"/>
                  <a:pt x="135" y="0"/>
                </a:cubicBezTo>
                <a:cubicBezTo>
                  <a:pt x="127" y="0"/>
                  <a:pt x="92" y="61"/>
                  <a:pt x="88" y="65"/>
                </a:cubicBezTo>
                <a:cubicBezTo>
                  <a:pt x="84" y="70"/>
                  <a:pt x="61" y="88"/>
                  <a:pt x="56" y="95"/>
                </a:cubicBezTo>
                <a:cubicBezTo>
                  <a:pt x="48" y="102"/>
                  <a:pt x="48" y="142"/>
                  <a:pt x="45" y="156"/>
                </a:cubicBezTo>
                <a:cubicBezTo>
                  <a:pt x="41" y="168"/>
                  <a:pt x="47" y="185"/>
                  <a:pt x="48" y="192"/>
                </a:cubicBezTo>
                <a:cubicBezTo>
                  <a:pt x="50" y="197"/>
                  <a:pt x="47" y="215"/>
                  <a:pt x="47" y="222"/>
                </a:cubicBezTo>
                <a:cubicBezTo>
                  <a:pt x="47" y="229"/>
                  <a:pt x="48" y="281"/>
                  <a:pt x="48" y="281"/>
                </a:cubicBezTo>
                <a:cubicBezTo>
                  <a:pt x="48" y="281"/>
                  <a:pt x="38" y="281"/>
                  <a:pt x="38" y="285"/>
                </a:cubicBezTo>
                <a:cubicBezTo>
                  <a:pt x="36" y="289"/>
                  <a:pt x="20" y="355"/>
                  <a:pt x="18" y="369"/>
                </a:cubicBezTo>
                <a:cubicBezTo>
                  <a:pt x="16" y="380"/>
                  <a:pt x="4" y="416"/>
                  <a:pt x="0" y="43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8" name="Freeform 47"/>
          <p:cNvSpPr>
            <a:spLocks/>
          </p:cNvSpPr>
          <p:nvPr/>
        </p:nvSpPr>
        <p:spPr bwMode="auto">
          <a:xfrm>
            <a:off x="2166900" y="4226967"/>
            <a:ext cx="255587" cy="147637"/>
          </a:xfrm>
          <a:custGeom>
            <a:avLst/>
            <a:gdLst/>
            <a:ahLst/>
            <a:cxnLst>
              <a:cxn ang="0">
                <a:pos x="90" y="4"/>
              </a:cxn>
              <a:cxn ang="0">
                <a:pos x="84" y="1"/>
              </a:cxn>
              <a:cxn ang="0">
                <a:pos x="64" y="12"/>
              </a:cxn>
              <a:cxn ang="0">
                <a:pos x="48" y="32"/>
              </a:cxn>
              <a:cxn ang="0">
                <a:pos x="36" y="44"/>
              </a:cxn>
              <a:cxn ang="0">
                <a:pos x="29" y="45"/>
              </a:cxn>
              <a:cxn ang="0">
                <a:pos x="7" y="47"/>
              </a:cxn>
              <a:cxn ang="0">
                <a:pos x="0" y="52"/>
              </a:cxn>
            </a:cxnLst>
            <a:rect l="0" t="0" r="r" b="b"/>
            <a:pathLst>
              <a:path w="90" h="52">
                <a:moveTo>
                  <a:pt x="90" y="4"/>
                </a:moveTo>
                <a:cubicBezTo>
                  <a:pt x="89" y="2"/>
                  <a:pt x="86" y="2"/>
                  <a:pt x="84" y="1"/>
                </a:cubicBezTo>
                <a:cubicBezTo>
                  <a:pt x="80" y="0"/>
                  <a:pt x="68" y="9"/>
                  <a:pt x="64" y="12"/>
                </a:cubicBezTo>
                <a:cubicBezTo>
                  <a:pt x="60" y="15"/>
                  <a:pt x="53" y="26"/>
                  <a:pt x="48" y="32"/>
                </a:cubicBezTo>
                <a:cubicBezTo>
                  <a:pt x="42" y="38"/>
                  <a:pt x="36" y="44"/>
                  <a:pt x="36" y="44"/>
                </a:cubicBezTo>
                <a:cubicBezTo>
                  <a:pt x="36" y="44"/>
                  <a:pt x="33" y="47"/>
                  <a:pt x="29" y="45"/>
                </a:cubicBezTo>
                <a:cubicBezTo>
                  <a:pt x="24" y="43"/>
                  <a:pt x="13" y="45"/>
                  <a:pt x="7" y="47"/>
                </a:cubicBezTo>
                <a:cubicBezTo>
                  <a:pt x="5" y="47"/>
                  <a:pt x="2" y="49"/>
                  <a:pt x="0" y="5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9" name="Freeform 48"/>
          <p:cNvSpPr>
            <a:spLocks/>
          </p:cNvSpPr>
          <p:nvPr/>
        </p:nvSpPr>
        <p:spPr bwMode="auto">
          <a:xfrm>
            <a:off x="2309775" y="4228554"/>
            <a:ext cx="115887" cy="207963"/>
          </a:xfrm>
          <a:custGeom>
            <a:avLst/>
            <a:gdLst/>
            <a:ahLst/>
            <a:cxnLst>
              <a:cxn ang="0">
                <a:pos x="0" y="131"/>
              </a:cxn>
              <a:cxn ang="0">
                <a:pos x="0" y="122"/>
              </a:cxn>
              <a:cxn ang="0">
                <a:pos x="11" y="97"/>
              </a:cxn>
              <a:cxn ang="0">
                <a:pos x="32" y="61"/>
              </a:cxn>
              <a:cxn ang="0">
                <a:pos x="69" y="17"/>
              </a:cxn>
              <a:cxn ang="0">
                <a:pos x="67" y="0"/>
              </a:cxn>
            </a:cxnLst>
            <a:rect l="0" t="0" r="r" b="b"/>
            <a:pathLst>
              <a:path w="73" h="131">
                <a:moveTo>
                  <a:pt x="0" y="131"/>
                </a:moveTo>
                <a:cubicBezTo>
                  <a:pt x="0" y="127"/>
                  <a:pt x="0" y="124"/>
                  <a:pt x="0" y="122"/>
                </a:cubicBezTo>
                <a:cubicBezTo>
                  <a:pt x="0" y="120"/>
                  <a:pt x="9" y="99"/>
                  <a:pt x="11" y="97"/>
                </a:cubicBezTo>
                <a:cubicBezTo>
                  <a:pt x="12" y="94"/>
                  <a:pt x="30" y="67"/>
                  <a:pt x="32" y="61"/>
                </a:cubicBezTo>
                <a:cubicBezTo>
                  <a:pt x="34" y="56"/>
                  <a:pt x="61" y="29"/>
                  <a:pt x="69" y="17"/>
                </a:cubicBezTo>
                <a:cubicBezTo>
                  <a:pt x="73" y="11"/>
                  <a:pt x="69" y="2"/>
                  <a:pt x="67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0" name="Freeform 49"/>
          <p:cNvSpPr>
            <a:spLocks/>
          </p:cNvSpPr>
          <p:nvPr/>
        </p:nvSpPr>
        <p:spPr bwMode="auto">
          <a:xfrm>
            <a:off x="2019262" y="4436517"/>
            <a:ext cx="355600" cy="1216025"/>
          </a:xfrm>
          <a:custGeom>
            <a:avLst/>
            <a:gdLst/>
            <a:ahLst/>
            <a:cxnLst>
              <a:cxn ang="0">
                <a:pos x="0" y="427"/>
              </a:cxn>
              <a:cxn ang="0">
                <a:pos x="28" y="392"/>
              </a:cxn>
              <a:cxn ang="0">
                <a:pos x="50" y="319"/>
              </a:cxn>
              <a:cxn ang="0">
                <a:pos x="56" y="263"/>
              </a:cxn>
              <a:cxn ang="0">
                <a:pos x="57" y="232"/>
              </a:cxn>
              <a:cxn ang="0">
                <a:pos x="59" y="226"/>
              </a:cxn>
              <a:cxn ang="0">
                <a:pos x="55" y="213"/>
              </a:cxn>
              <a:cxn ang="0">
                <a:pos x="71" y="161"/>
              </a:cxn>
              <a:cxn ang="0">
                <a:pos x="77" y="131"/>
              </a:cxn>
              <a:cxn ang="0">
                <a:pos x="64" y="123"/>
              </a:cxn>
              <a:cxn ang="0">
                <a:pos x="69" y="111"/>
              </a:cxn>
              <a:cxn ang="0">
                <a:pos x="73" y="87"/>
              </a:cxn>
              <a:cxn ang="0">
                <a:pos x="104" y="65"/>
              </a:cxn>
              <a:cxn ang="0">
                <a:pos x="123" y="36"/>
              </a:cxn>
              <a:cxn ang="0">
                <a:pos x="105" y="5"/>
              </a:cxn>
              <a:cxn ang="0">
                <a:pos x="102" y="0"/>
              </a:cxn>
            </a:cxnLst>
            <a:rect l="0" t="0" r="r" b="b"/>
            <a:pathLst>
              <a:path w="125" h="427">
                <a:moveTo>
                  <a:pt x="0" y="427"/>
                </a:moveTo>
                <a:cubicBezTo>
                  <a:pt x="15" y="421"/>
                  <a:pt x="26" y="396"/>
                  <a:pt x="28" y="392"/>
                </a:cubicBezTo>
                <a:cubicBezTo>
                  <a:pt x="33" y="379"/>
                  <a:pt x="47" y="332"/>
                  <a:pt x="50" y="319"/>
                </a:cubicBezTo>
                <a:cubicBezTo>
                  <a:pt x="52" y="312"/>
                  <a:pt x="55" y="267"/>
                  <a:pt x="56" y="263"/>
                </a:cubicBezTo>
                <a:cubicBezTo>
                  <a:pt x="56" y="258"/>
                  <a:pt x="57" y="232"/>
                  <a:pt x="57" y="232"/>
                </a:cubicBezTo>
                <a:cubicBezTo>
                  <a:pt x="59" y="226"/>
                  <a:pt x="59" y="226"/>
                  <a:pt x="59" y="226"/>
                </a:cubicBezTo>
                <a:cubicBezTo>
                  <a:pt x="59" y="226"/>
                  <a:pt x="55" y="215"/>
                  <a:pt x="55" y="213"/>
                </a:cubicBezTo>
                <a:cubicBezTo>
                  <a:pt x="55" y="211"/>
                  <a:pt x="69" y="166"/>
                  <a:pt x="71" y="161"/>
                </a:cubicBezTo>
                <a:cubicBezTo>
                  <a:pt x="72" y="155"/>
                  <a:pt x="78" y="133"/>
                  <a:pt x="77" y="131"/>
                </a:cubicBezTo>
                <a:cubicBezTo>
                  <a:pt x="76" y="129"/>
                  <a:pt x="64" y="123"/>
                  <a:pt x="64" y="123"/>
                </a:cubicBezTo>
                <a:cubicBezTo>
                  <a:pt x="64" y="123"/>
                  <a:pt x="67" y="115"/>
                  <a:pt x="69" y="111"/>
                </a:cubicBezTo>
                <a:cubicBezTo>
                  <a:pt x="70" y="107"/>
                  <a:pt x="70" y="90"/>
                  <a:pt x="73" y="87"/>
                </a:cubicBezTo>
                <a:cubicBezTo>
                  <a:pt x="77" y="84"/>
                  <a:pt x="95" y="71"/>
                  <a:pt x="104" y="65"/>
                </a:cubicBezTo>
                <a:cubicBezTo>
                  <a:pt x="113" y="58"/>
                  <a:pt x="122" y="42"/>
                  <a:pt x="123" y="36"/>
                </a:cubicBezTo>
                <a:cubicBezTo>
                  <a:pt x="125" y="30"/>
                  <a:pt x="107" y="7"/>
                  <a:pt x="105" y="5"/>
                </a:cubicBezTo>
                <a:cubicBezTo>
                  <a:pt x="103" y="4"/>
                  <a:pt x="103" y="2"/>
                  <a:pt x="102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1" name="Freeform 50"/>
          <p:cNvSpPr>
            <a:spLocks/>
          </p:cNvSpPr>
          <p:nvPr/>
        </p:nvSpPr>
        <p:spPr bwMode="auto">
          <a:xfrm>
            <a:off x="1708112" y="5623967"/>
            <a:ext cx="325438" cy="73025"/>
          </a:xfrm>
          <a:custGeom>
            <a:avLst/>
            <a:gdLst/>
            <a:ahLst/>
            <a:cxnLst>
              <a:cxn ang="0">
                <a:pos x="0" y="43"/>
              </a:cxn>
              <a:cxn ang="0">
                <a:pos x="6" y="37"/>
              </a:cxn>
              <a:cxn ang="0">
                <a:pos x="29" y="46"/>
              </a:cxn>
              <a:cxn ang="0">
                <a:pos x="74" y="23"/>
              </a:cxn>
              <a:cxn ang="0">
                <a:pos x="74" y="0"/>
              </a:cxn>
              <a:cxn ang="0">
                <a:pos x="106" y="12"/>
              </a:cxn>
              <a:cxn ang="0">
                <a:pos x="204" y="15"/>
              </a:cxn>
              <a:cxn ang="0">
                <a:pos x="196" y="18"/>
              </a:cxn>
            </a:cxnLst>
            <a:rect l="0" t="0" r="r" b="b"/>
            <a:pathLst>
              <a:path w="205" h="46">
                <a:moveTo>
                  <a:pt x="0" y="43"/>
                </a:moveTo>
                <a:cubicBezTo>
                  <a:pt x="0" y="41"/>
                  <a:pt x="6" y="37"/>
                  <a:pt x="6" y="37"/>
                </a:cubicBezTo>
                <a:cubicBezTo>
                  <a:pt x="6" y="37"/>
                  <a:pt x="26" y="46"/>
                  <a:pt x="29" y="46"/>
                </a:cubicBezTo>
                <a:cubicBezTo>
                  <a:pt x="33" y="46"/>
                  <a:pt x="69" y="30"/>
                  <a:pt x="74" y="23"/>
                </a:cubicBezTo>
                <a:cubicBezTo>
                  <a:pt x="79" y="16"/>
                  <a:pt x="74" y="0"/>
                  <a:pt x="74" y="0"/>
                </a:cubicBezTo>
                <a:cubicBezTo>
                  <a:pt x="74" y="0"/>
                  <a:pt x="85" y="0"/>
                  <a:pt x="106" y="12"/>
                </a:cubicBezTo>
                <a:cubicBezTo>
                  <a:pt x="126" y="25"/>
                  <a:pt x="175" y="19"/>
                  <a:pt x="204" y="15"/>
                </a:cubicBezTo>
                <a:cubicBezTo>
                  <a:pt x="205" y="15"/>
                  <a:pt x="194" y="18"/>
                  <a:pt x="196" y="18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2" name="Freeform 51"/>
          <p:cNvSpPr>
            <a:spLocks/>
          </p:cNvSpPr>
          <p:nvPr/>
        </p:nvSpPr>
        <p:spPr bwMode="auto">
          <a:xfrm>
            <a:off x="1717637" y="5689054"/>
            <a:ext cx="50800" cy="466725"/>
          </a:xfrm>
          <a:custGeom>
            <a:avLst/>
            <a:gdLst/>
            <a:ahLst/>
            <a:cxnLst>
              <a:cxn ang="0">
                <a:pos x="18" y="164"/>
              </a:cxn>
              <a:cxn ang="0">
                <a:pos x="13" y="138"/>
              </a:cxn>
              <a:cxn ang="0">
                <a:pos x="9" y="69"/>
              </a:cxn>
              <a:cxn ang="0">
                <a:pos x="0" y="0"/>
              </a:cxn>
            </a:cxnLst>
            <a:rect l="0" t="0" r="r" b="b"/>
            <a:pathLst>
              <a:path w="18" h="164">
                <a:moveTo>
                  <a:pt x="18" y="164"/>
                </a:moveTo>
                <a:cubicBezTo>
                  <a:pt x="18" y="161"/>
                  <a:pt x="13" y="141"/>
                  <a:pt x="13" y="138"/>
                </a:cubicBezTo>
                <a:cubicBezTo>
                  <a:pt x="13" y="136"/>
                  <a:pt x="9" y="71"/>
                  <a:pt x="9" y="69"/>
                </a:cubicBezTo>
                <a:cubicBezTo>
                  <a:pt x="10" y="67"/>
                  <a:pt x="2" y="11"/>
                  <a:pt x="0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3" name="Line 52"/>
          <p:cNvSpPr>
            <a:spLocks noChangeShapeType="1"/>
          </p:cNvSpPr>
          <p:nvPr/>
        </p:nvSpPr>
        <p:spPr bwMode="auto">
          <a:xfrm flipH="1">
            <a:off x="1750975" y="6162129"/>
            <a:ext cx="1622425" cy="1588"/>
          </a:xfrm>
          <a:prstGeom prst="line">
            <a:avLst/>
          </a:prstGeom>
          <a:noFill/>
          <a:ln w="33338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4" name="Line 56"/>
          <p:cNvSpPr>
            <a:spLocks noChangeShapeType="1"/>
          </p:cNvSpPr>
          <p:nvPr/>
        </p:nvSpPr>
        <p:spPr bwMode="auto">
          <a:xfrm flipH="1" flipV="1">
            <a:off x="3355934" y="6162140"/>
            <a:ext cx="5788066" cy="3164"/>
          </a:xfrm>
          <a:prstGeom prst="line">
            <a:avLst/>
          </a:prstGeom>
          <a:noFill/>
          <a:ln w="33338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pic>
        <p:nvPicPr>
          <p:cNvPr id="25" name="Picture 4" descr="j0305493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392373" y="2132856"/>
            <a:ext cx="1315531" cy="1080120"/>
          </a:xfrm>
          <a:prstGeom prst="rect">
            <a:avLst/>
          </a:prstGeom>
          <a:noFill/>
        </p:spPr>
      </p:pic>
      <p:pic>
        <p:nvPicPr>
          <p:cNvPr id="26" name="Picture 5" descr="j0305493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760525" y="2060848"/>
            <a:ext cx="1315531" cy="1080120"/>
          </a:xfrm>
          <a:prstGeom prst="rect">
            <a:avLst/>
          </a:prstGeom>
          <a:noFill/>
        </p:spPr>
      </p:pic>
      <p:pic>
        <p:nvPicPr>
          <p:cNvPr id="27" name="Picture 6" descr="j0305493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392373" y="3356992"/>
            <a:ext cx="1315531" cy="1080120"/>
          </a:xfrm>
          <a:prstGeom prst="rect">
            <a:avLst/>
          </a:prstGeom>
          <a:noFill/>
        </p:spPr>
      </p:pic>
      <p:pic>
        <p:nvPicPr>
          <p:cNvPr id="28" name="Picture 7" descr="j0305493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832533" y="3356992"/>
            <a:ext cx="1315531" cy="1080120"/>
          </a:xfrm>
          <a:prstGeom prst="rect">
            <a:avLst/>
          </a:prstGeom>
          <a:noFill/>
        </p:spPr>
      </p:pic>
      <p:pic>
        <p:nvPicPr>
          <p:cNvPr id="30" name="Picture 7" descr="Emotion_Icons_by_yutat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300192" y="1772816"/>
            <a:ext cx="2292350" cy="2664024"/>
          </a:xfrm>
          <a:prstGeom prst="rect">
            <a:avLst/>
          </a:prstGeom>
          <a:noFill/>
        </p:spPr>
      </p:pic>
      <p:sp>
        <p:nvSpPr>
          <p:cNvPr id="31" name="AutoShape 9"/>
          <p:cNvSpPr>
            <a:spLocks noChangeArrowheads="1"/>
          </p:cNvSpPr>
          <p:nvPr/>
        </p:nvSpPr>
        <p:spPr bwMode="auto">
          <a:xfrm rot="20491194">
            <a:off x="5292204" y="3501777"/>
            <a:ext cx="936625" cy="142875"/>
          </a:xfrm>
          <a:prstGeom prst="rightArrow">
            <a:avLst>
              <a:gd name="adj1" fmla="val 50000"/>
              <a:gd name="adj2" fmla="val 163889"/>
            </a:avLst>
          </a:prstGeom>
          <a:solidFill>
            <a:srgbClr val="FF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en-US"/>
          </a:p>
        </p:txBody>
      </p:sp>
      <p:pic>
        <p:nvPicPr>
          <p:cNvPr id="32" name="Picture 11" descr="question mark pic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5220072" y="2348880"/>
            <a:ext cx="890129" cy="936104"/>
          </a:xfrm>
          <a:prstGeom prst="rect">
            <a:avLst/>
          </a:prstGeom>
          <a:noFill/>
        </p:spPr>
      </p:pic>
      <p:sp>
        <p:nvSpPr>
          <p:cNvPr id="33" name="Rectangle 32"/>
          <p:cNvSpPr/>
          <p:nvPr/>
        </p:nvSpPr>
        <p:spPr>
          <a:xfrm>
            <a:off x="1907704" y="5703639"/>
            <a:ext cx="70020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latin typeface="Times New Roman"/>
                <a:cs typeface="Times New Roman"/>
              </a:rPr>
              <a:t>Jia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Rong</a:t>
            </a:r>
            <a:r>
              <a:rPr lang="en-US" sz="1200" dirty="0">
                <a:latin typeface="Times New Roman"/>
                <a:cs typeface="Times New Roman"/>
              </a:rPr>
              <a:t>, Gang Li, Yi-Ping Phoebe Chen: </a:t>
            </a:r>
            <a:r>
              <a:rPr lang="en-US" sz="1200" i="1" dirty="0">
                <a:latin typeface="Times New Roman"/>
                <a:cs typeface="Times New Roman"/>
              </a:rPr>
              <a:t>Acoustic Feature Selection for Automatic Emotion Recognition from Speech</a:t>
            </a:r>
            <a:r>
              <a:rPr lang="en-US" sz="1200" dirty="0">
                <a:latin typeface="Times New Roman"/>
                <a:cs typeface="Times New Roman"/>
              </a:rPr>
              <a:t>.  Information Processing and Management</a:t>
            </a:r>
            <a:r>
              <a:rPr lang="zh-CN" altLang="en-US" sz="1200" dirty="0">
                <a:latin typeface="Times New Roman"/>
                <a:cs typeface="Times New Roman"/>
              </a:rPr>
              <a:t>, </a:t>
            </a:r>
            <a:r>
              <a:rPr lang="en-US" altLang="zh-CN" sz="1200" dirty="0">
                <a:latin typeface="Times New Roman"/>
                <a:cs typeface="Times New Roman"/>
              </a:rPr>
              <a:t>45(3):</a:t>
            </a:r>
            <a:r>
              <a:rPr lang="zh-CN" altLang="en-US" sz="1200" dirty="0">
                <a:latin typeface="Times New Roman"/>
                <a:cs typeface="Times New Roman"/>
              </a:rPr>
              <a:t> 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altLang="zh-CN" sz="1200" dirty="0">
                <a:latin typeface="Times New Roman"/>
                <a:cs typeface="Times New Roman"/>
              </a:rPr>
              <a:t>315-328</a:t>
            </a:r>
            <a:r>
              <a:rPr lang="zh-CN" altLang="en-US" sz="1200" dirty="0">
                <a:latin typeface="Times New Roman"/>
                <a:cs typeface="Times New Roman"/>
              </a:rPr>
              <a:t> </a:t>
            </a:r>
            <a:r>
              <a:rPr lang="en-US" altLang="zh-CN" sz="1200" dirty="0">
                <a:latin typeface="Times New Roman"/>
                <a:cs typeface="Times New Roman"/>
              </a:rPr>
              <a:t>2009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90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2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2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grpId="0" nodeType="withEffect">
                                  <p:stCondLst>
                                    <p:cond delay="29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2" fill="hold" grpId="0" nodeType="withEffect">
                                  <p:stCondLst>
                                    <p:cond delay="33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2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2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2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4500"/>
                            </p:stCondLst>
                            <p:childTnLst>
                              <p:par>
                                <p:cTn id="6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6" presetClass="emph" presetSubtype="0" repeatCount="3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1000" tmFilter="0, 0; .2, .5; .8, .5; 1, 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7" dur="500" autoRev="1" fill="hold"/>
                                        <p:tgtEl>
                                          <p:spTgt spid="2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 vol="2000">
                                        <p:cTn display="0" masterRel="sameClick">
                                          <p:stCondLst>
                                            <p:cond evt="begin" delay="0">
                                              <p:tn val="6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HFC0000003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6" presetClass="emph" presetSubtype="0" repeatCount="5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1000" tmFilter="0, 0; .2, .5; .8, .5; 1, 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2" dur="500" autoRev="1" fill="hold"/>
                                        <p:tgtEl>
                                          <p:spTgt spid="2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 vol="100000">
                                        <p:cTn display="0" masterRel="sameClick">
                                          <p:stCondLst>
                                            <p:cond evt="begin" delay="0">
                                              <p:tn val="7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002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6" presetClass="emph" presetSubtype="0" repeatCount="4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1000" tmFilter="0, 0; .2, .5; .8, .5; 1, 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7" dur="500" autoRev="1" fill="hold"/>
                                        <p:tgtEl>
                                          <p:spTgt spid="2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e0003.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6" presetClass="emph" presetSubtype="0" repeatCount="2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1000" tmFilter="0, 0; .2, .5; .8, .5; 1, 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2" dur="500" autoRev="1" fill="hold"/>
                                        <p:tgtEl>
                                          <p:spTgt spid="2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10a04Wb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Outline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506488" y="1556792"/>
            <a:ext cx="6131024" cy="4525963"/>
          </a:xfrm>
        </p:spPr>
        <p:txBody>
          <a:bodyPr/>
          <a:lstStyle/>
          <a:p>
            <a:r>
              <a:rPr lang="en-US" altLang="zh-CN" dirty="0"/>
              <a:t>TULIP Lab</a:t>
            </a:r>
          </a:p>
          <a:p>
            <a:pPr lvl="1"/>
            <a:r>
              <a:rPr lang="en-US" altLang="zh-CN" dirty="0"/>
              <a:t>Who?</a:t>
            </a:r>
          </a:p>
          <a:p>
            <a:pPr lvl="1"/>
            <a:r>
              <a:rPr lang="en-US" altLang="zh-CN" dirty="0"/>
              <a:t>What?</a:t>
            </a:r>
          </a:p>
          <a:p>
            <a:pPr lvl="1"/>
            <a:r>
              <a:rPr lang="en-US" altLang="zh-CN" dirty="0"/>
              <a:t>How?</a:t>
            </a:r>
          </a:p>
          <a:p>
            <a:r>
              <a:rPr lang="en-US" altLang="zh-CN" dirty="0"/>
              <a:t>Research at TULIP</a:t>
            </a:r>
          </a:p>
          <a:p>
            <a:r>
              <a:rPr lang="en-US" altLang="zh-CN" dirty="0"/>
              <a:t>Training at TULIP </a:t>
            </a:r>
          </a:p>
          <a:p>
            <a:r>
              <a:rPr lang="en-US" altLang="zh-CN" dirty="0"/>
              <a:t>Rules in TULIP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</a:p>
        </p:txBody>
      </p:sp>
    </p:spTree>
    <p:extLst>
      <p:ext uri="{BB962C8B-B14F-4D97-AF65-F5344CB8AC3E}">
        <p14:creationId xmlns:p14="http://schemas.microsoft.com/office/powerpoint/2010/main" val="3958165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P.R. Applications</a:t>
            </a:r>
            <a:br>
              <a:rPr lang="en-US" dirty="0"/>
            </a:br>
            <a:r>
              <a:rPr lang="en-US" sz="2200" dirty="0"/>
              <a:t>(Case 3: K-Complex Detection)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67744" y="1600201"/>
            <a:ext cx="6419056" cy="3989040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b="1" u="sng" dirty="0">
                <a:solidFill>
                  <a:srgbClr val="333399"/>
                </a:solidFill>
              </a:rPr>
              <a:t>Sleep Stage</a:t>
            </a:r>
            <a:r>
              <a:rPr lang="zh-CN" altLang="en-US" b="1" u="sng" dirty="0">
                <a:solidFill>
                  <a:srgbClr val="333399"/>
                </a:solidFill>
              </a:rPr>
              <a:t> </a:t>
            </a:r>
            <a:r>
              <a:rPr lang="en-US" altLang="zh-CN" b="1" u="sng" dirty="0">
                <a:solidFill>
                  <a:srgbClr val="333399"/>
                </a:solidFill>
              </a:rPr>
              <a:t>Identification</a:t>
            </a:r>
            <a:endParaRPr lang="en-US" b="1" u="sng" dirty="0">
              <a:solidFill>
                <a:srgbClr val="333399"/>
              </a:solidFill>
            </a:endParaRPr>
          </a:p>
          <a:p>
            <a:pPr lvl="1"/>
            <a:r>
              <a:rPr lang="en-US" i="1" dirty="0">
                <a:solidFill>
                  <a:srgbClr val="333399"/>
                </a:solidFill>
              </a:rPr>
              <a:t>Rapid Eye Movement </a:t>
            </a:r>
            <a:r>
              <a:rPr lang="en-US" dirty="0"/>
              <a:t>(</a:t>
            </a:r>
            <a:r>
              <a:rPr lang="en-US" sz="2378" i="1" dirty="0">
                <a:solidFill>
                  <a:srgbClr val="333399"/>
                </a:solidFill>
              </a:rPr>
              <a:t>REM</a:t>
            </a:r>
            <a:r>
              <a:rPr lang="en-US" dirty="0"/>
              <a:t>) Sleep</a:t>
            </a:r>
          </a:p>
          <a:p>
            <a:pPr lvl="2"/>
            <a:r>
              <a:rPr lang="en-US" sz="1900" dirty="0"/>
              <a:t>A normal stage of sleep characterized by the rapid movement of the eyes  (is relatively easily discernible in PSG)</a:t>
            </a:r>
          </a:p>
          <a:p>
            <a:pPr lvl="2"/>
            <a:r>
              <a:rPr lang="en-US" sz="1900" dirty="0"/>
              <a:t>20%-25% of total sleep time in human adults, memorable dream</a:t>
            </a:r>
          </a:p>
          <a:p>
            <a:pPr lvl="1"/>
            <a:r>
              <a:rPr lang="en-US" sz="2378" i="1" dirty="0">
                <a:solidFill>
                  <a:srgbClr val="333399"/>
                </a:solidFill>
              </a:rPr>
              <a:t>Non-REM </a:t>
            </a:r>
            <a:r>
              <a:rPr lang="en-US" dirty="0"/>
              <a:t>Sleep</a:t>
            </a:r>
          </a:p>
          <a:p>
            <a:pPr lvl="2"/>
            <a:r>
              <a:rPr lang="en-US" sz="1700" b="1" dirty="0">
                <a:solidFill>
                  <a:srgbClr val="333399"/>
                </a:solidFill>
              </a:rPr>
              <a:t>N1</a:t>
            </a:r>
            <a:r>
              <a:rPr lang="en-US" sz="1700" dirty="0"/>
              <a:t>: slow eye movement, </a:t>
            </a:r>
            <a:r>
              <a:rPr lang="en-US" sz="1700" dirty="0" err="1"/>
              <a:t>hypnic</a:t>
            </a:r>
            <a:r>
              <a:rPr lang="en-US" sz="1700" dirty="0"/>
              <a:t> jerks at beginning, believe fully awake</a:t>
            </a:r>
          </a:p>
          <a:p>
            <a:pPr lvl="2"/>
            <a:r>
              <a:rPr lang="en-US" sz="1700" b="1" dirty="0">
                <a:solidFill>
                  <a:srgbClr val="333399"/>
                </a:solidFill>
              </a:rPr>
              <a:t>N2</a:t>
            </a:r>
            <a:r>
              <a:rPr lang="en-US" sz="1700" dirty="0"/>
              <a:t>: non eye movement, rare dreaming, easily awaken</a:t>
            </a:r>
          </a:p>
          <a:p>
            <a:pPr lvl="2"/>
            <a:r>
              <a:rPr lang="en-US" sz="1700" b="1" dirty="0">
                <a:solidFill>
                  <a:srgbClr val="333399"/>
                </a:solidFill>
              </a:rPr>
              <a:t>N3</a:t>
            </a:r>
            <a:r>
              <a:rPr lang="en-US" sz="1700" dirty="0"/>
              <a:t>: deep sleep, sometimes dreaming, but disconnected, less vivid</a:t>
            </a:r>
          </a:p>
          <a:p>
            <a:pPr lvl="2"/>
            <a:endParaRPr lang="en-US" sz="1700" dirty="0"/>
          </a:p>
          <a:p>
            <a:pPr lvl="2"/>
            <a:endParaRPr lang="en-US" sz="1700" dirty="0"/>
          </a:p>
          <a:p>
            <a:pPr lvl="2"/>
            <a:endParaRPr lang="en-US" sz="1700" dirty="0"/>
          </a:p>
          <a:p>
            <a:pPr lvl="1"/>
            <a:r>
              <a:rPr lang="en-US" dirty="0"/>
              <a:t>General sleep order in cycles of </a:t>
            </a:r>
            <a:r>
              <a:rPr lang="en-US" i="1" dirty="0">
                <a:solidFill>
                  <a:srgbClr val="333399"/>
                </a:solidFill>
              </a:rPr>
              <a:t>REM </a:t>
            </a:r>
            <a:r>
              <a:rPr lang="en-US" dirty="0"/>
              <a:t>and </a:t>
            </a:r>
            <a:r>
              <a:rPr lang="en-US" sz="2411" i="1" dirty="0">
                <a:solidFill>
                  <a:srgbClr val="333399"/>
                </a:solidFill>
              </a:rPr>
              <a:t>NREM</a:t>
            </a:r>
            <a:r>
              <a:rPr lang="en-US" dirty="0"/>
              <a:t>: </a:t>
            </a:r>
            <a:r>
              <a:rPr lang="en-US" b="1" dirty="0">
                <a:solidFill>
                  <a:srgbClr val="333399"/>
                </a:solidFill>
              </a:rPr>
              <a:t>N1 </a:t>
            </a:r>
            <a:r>
              <a:rPr lang="en-US" b="1" dirty="0">
                <a:solidFill>
                  <a:srgbClr val="333399"/>
                </a:solidFill>
                <a:sym typeface="Wingdings"/>
              </a:rPr>
              <a:t> N2  N3  N2  REM</a:t>
            </a:r>
          </a:p>
          <a:p>
            <a:pPr lvl="2"/>
            <a:r>
              <a:rPr lang="en-US" sz="1700" dirty="0">
                <a:sym typeface="Wingdings"/>
              </a:rPr>
              <a:t>Early in the night, a greater amount of deep sleep (N3)</a:t>
            </a:r>
          </a:p>
          <a:p>
            <a:pPr lvl="2"/>
            <a:r>
              <a:rPr lang="en-US" sz="1700" dirty="0">
                <a:sym typeface="Wingdings"/>
              </a:rPr>
              <a:t>Later in the night, REM sleep increases, and before natural awakening</a:t>
            </a:r>
            <a:endParaRPr lang="en-US" sz="17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3836640" y="6376243"/>
            <a:ext cx="3543672" cy="365125"/>
          </a:xfrm>
          <a:prstGeom prst="rect">
            <a:avLst/>
          </a:prstGeom>
        </p:spPr>
        <p:txBody>
          <a:bodyPr/>
          <a:lstStyle/>
          <a:p>
            <a:r>
              <a:rPr lang="en-AU"/>
              <a:t>Recent Research @ TULIP Lab</a:t>
            </a:r>
          </a:p>
        </p:txBody>
      </p:sp>
      <p:sp>
        <p:nvSpPr>
          <p:cNvPr id="6" name="Freeform 33"/>
          <p:cNvSpPr>
            <a:spLocks/>
          </p:cNvSpPr>
          <p:nvPr/>
        </p:nvSpPr>
        <p:spPr bwMode="auto">
          <a:xfrm>
            <a:off x="701637" y="5681117"/>
            <a:ext cx="1012825" cy="374650"/>
          </a:xfrm>
          <a:custGeom>
            <a:avLst/>
            <a:gdLst/>
            <a:ahLst/>
            <a:cxnLst>
              <a:cxn ang="0">
                <a:pos x="0" y="94"/>
              </a:cxn>
              <a:cxn ang="0">
                <a:pos x="85" y="106"/>
              </a:cxn>
              <a:cxn ang="0">
                <a:pos x="187" y="77"/>
              </a:cxn>
              <a:cxn ang="0">
                <a:pos x="249" y="58"/>
              </a:cxn>
              <a:cxn ang="0">
                <a:pos x="315" y="14"/>
              </a:cxn>
              <a:cxn ang="0">
                <a:pos x="348" y="2"/>
              </a:cxn>
              <a:cxn ang="0">
                <a:pos x="356" y="0"/>
              </a:cxn>
            </a:cxnLst>
            <a:rect l="0" t="0" r="r" b="b"/>
            <a:pathLst>
              <a:path w="356" h="132">
                <a:moveTo>
                  <a:pt x="0" y="94"/>
                </a:moveTo>
                <a:cubicBezTo>
                  <a:pt x="6" y="101"/>
                  <a:pt x="26" y="132"/>
                  <a:pt x="85" y="106"/>
                </a:cubicBezTo>
                <a:cubicBezTo>
                  <a:pt x="106" y="97"/>
                  <a:pt x="176" y="80"/>
                  <a:pt x="187" y="77"/>
                </a:cubicBezTo>
                <a:cubicBezTo>
                  <a:pt x="198" y="75"/>
                  <a:pt x="223" y="61"/>
                  <a:pt x="249" y="58"/>
                </a:cubicBezTo>
                <a:cubicBezTo>
                  <a:pt x="276" y="54"/>
                  <a:pt x="293" y="22"/>
                  <a:pt x="315" y="14"/>
                </a:cubicBezTo>
                <a:cubicBezTo>
                  <a:pt x="337" y="5"/>
                  <a:pt x="333" y="1"/>
                  <a:pt x="348" y="2"/>
                </a:cubicBezTo>
                <a:cubicBezTo>
                  <a:pt x="351" y="2"/>
                  <a:pt x="354" y="0"/>
                  <a:pt x="356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7" name="Freeform 34"/>
          <p:cNvSpPr>
            <a:spLocks/>
          </p:cNvSpPr>
          <p:nvPr/>
        </p:nvSpPr>
        <p:spPr bwMode="auto">
          <a:xfrm>
            <a:off x="2260562" y="4360317"/>
            <a:ext cx="57150" cy="90487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7" y="8"/>
              </a:cxn>
              <a:cxn ang="0">
                <a:pos x="14" y="24"/>
              </a:cxn>
              <a:cxn ang="0">
                <a:pos x="20" y="32"/>
              </a:cxn>
            </a:cxnLst>
            <a:rect l="0" t="0" r="r" b="b"/>
            <a:pathLst>
              <a:path w="20" h="32">
                <a:moveTo>
                  <a:pt x="0" y="0"/>
                </a:moveTo>
                <a:cubicBezTo>
                  <a:pt x="2" y="2"/>
                  <a:pt x="7" y="8"/>
                  <a:pt x="7" y="8"/>
                </a:cubicBezTo>
                <a:cubicBezTo>
                  <a:pt x="14" y="24"/>
                  <a:pt x="14" y="24"/>
                  <a:pt x="14" y="24"/>
                </a:cubicBezTo>
                <a:cubicBezTo>
                  <a:pt x="20" y="32"/>
                  <a:pt x="20" y="32"/>
                  <a:pt x="20" y="3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8" name="Freeform 35"/>
          <p:cNvSpPr>
            <a:spLocks/>
          </p:cNvSpPr>
          <p:nvPr/>
        </p:nvSpPr>
        <p:spPr bwMode="auto">
          <a:xfrm>
            <a:off x="2104987" y="4460329"/>
            <a:ext cx="201613" cy="698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7" y="24"/>
              </a:cxn>
              <a:cxn ang="0">
                <a:pos x="33" y="26"/>
              </a:cxn>
              <a:cxn ang="0">
                <a:pos x="57" y="40"/>
              </a:cxn>
              <a:cxn ang="0">
                <a:pos x="87" y="17"/>
              </a:cxn>
              <a:cxn ang="0">
                <a:pos x="109" y="21"/>
              </a:cxn>
              <a:cxn ang="0">
                <a:pos x="127" y="15"/>
              </a:cxn>
            </a:cxnLst>
            <a:rect l="0" t="0" r="r" b="b"/>
            <a:pathLst>
              <a:path w="127" h="44">
                <a:moveTo>
                  <a:pt x="0" y="0"/>
                </a:moveTo>
                <a:cubicBezTo>
                  <a:pt x="0" y="0"/>
                  <a:pt x="10" y="24"/>
                  <a:pt x="17" y="24"/>
                </a:cubicBezTo>
                <a:cubicBezTo>
                  <a:pt x="22" y="24"/>
                  <a:pt x="33" y="19"/>
                  <a:pt x="33" y="26"/>
                </a:cubicBezTo>
                <a:cubicBezTo>
                  <a:pt x="33" y="33"/>
                  <a:pt x="46" y="44"/>
                  <a:pt x="57" y="40"/>
                </a:cubicBezTo>
                <a:cubicBezTo>
                  <a:pt x="68" y="39"/>
                  <a:pt x="84" y="17"/>
                  <a:pt x="87" y="17"/>
                </a:cubicBezTo>
                <a:cubicBezTo>
                  <a:pt x="93" y="17"/>
                  <a:pt x="105" y="21"/>
                  <a:pt x="109" y="21"/>
                </a:cubicBezTo>
                <a:cubicBezTo>
                  <a:pt x="113" y="21"/>
                  <a:pt x="127" y="15"/>
                  <a:pt x="127" y="15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9" name="Freeform 36"/>
          <p:cNvSpPr>
            <a:spLocks/>
          </p:cNvSpPr>
          <p:nvPr/>
        </p:nvSpPr>
        <p:spPr bwMode="auto">
          <a:xfrm>
            <a:off x="2103400" y="4379367"/>
            <a:ext cx="60325" cy="96837"/>
          </a:xfrm>
          <a:custGeom>
            <a:avLst/>
            <a:gdLst/>
            <a:ahLst/>
            <a:cxnLst>
              <a:cxn ang="0">
                <a:pos x="21" y="0"/>
              </a:cxn>
              <a:cxn ang="0">
                <a:pos x="3" y="16"/>
              </a:cxn>
              <a:cxn ang="0">
                <a:pos x="1" y="28"/>
              </a:cxn>
              <a:cxn ang="0">
                <a:pos x="1" y="34"/>
              </a:cxn>
            </a:cxnLst>
            <a:rect l="0" t="0" r="r" b="b"/>
            <a:pathLst>
              <a:path w="21" h="34">
                <a:moveTo>
                  <a:pt x="21" y="0"/>
                </a:moveTo>
                <a:cubicBezTo>
                  <a:pt x="17" y="4"/>
                  <a:pt x="3" y="16"/>
                  <a:pt x="3" y="16"/>
                </a:cubicBezTo>
                <a:cubicBezTo>
                  <a:pt x="3" y="16"/>
                  <a:pt x="0" y="26"/>
                  <a:pt x="1" y="28"/>
                </a:cubicBezTo>
                <a:cubicBezTo>
                  <a:pt x="2" y="30"/>
                  <a:pt x="2" y="32"/>
                  <a:pt x="1" y="34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0" name="Freeform 37"/>
          <p:cNvSpPr>
            <a:spLocks/>
          </p:cNvSpPr>
          <p:nvPr/>
        </p:nvSpPr>
        <p:spPr bwMode="auto">
          <a:xfrm>
            <a:off x="1654137" y="4963567"/>
            <a:ext cx="171450" cy="660400"/>
          </a:xfrm>
          <a:custGeom>
            <a:avLst/>
            <a:gdLst/>
            <a:ahLst/>
            <a:cxnLst>
              <a:cxn ang="0">
                <a:pos x="2" y="0"/>
              </a:cxn>
              <a:cxn ang="0">
                <a:pos x="10" y="36"/>
              </a:cxn>
              <a:cxn ang="0">
                <a:pos x="14" y="54"/>
              </a:cxn>
              <a:cxn ang="0">
                <a:pos x="12" y="85"/>
              </a:cxn>
              <a:cxn ang="0">
                <a:pos x="5" y="109"/>
              </a:cxn>
              <a:cxn ang="0">
                <a:pos x="2" y="128"/>
              </a:cxn>
              <a:cxn ang="0">
                <a:pos x="21" y="146"/>
              </a:cxn>
              <a:cxn ang="0">
                <a:pos x="36" y="171"/>
              </a:cxn>
              <a:cxn ang="0">
                <a:pos x="44" y="212"/>
              </a:cxn>
              <a:cxn ang="0">
                <a:pos x="60" y="232"/>
              </a:cxn>
            </a:cxnLst>
            <a:rect l="0" t="0" r="r" b="b"/>
            <a:pathLst>
              <a:path w="60" h="232">
                <a:moveTo>
                  <a:pt x="2" y="0"/>
                </a:moveTo>
                <a:cubicBezTo>
                  <a:pt x="2" y="0"/>
                  <a:pt x="8" y="32"/>
                  <a:pt x="10" y="36"/>
                </a:cubicBezTo>
                <a:cubicBezTo>
                  <a:pt x="11" y="39"/>
                  <a:pt x="15" y="48"/>
                  <a:pt x="14" y="54"/>
                </a:cubicBezTo>
                <a:cubicBezTo>
                  <a:pt x="13" y="59"/>
                  <a:pt x="13" y="82"/>
                  <a:pt x="12" y="85"/>
                </a:cubicBezTo>
                <a:cubicBezTo>
                  <a:pt x="11" y="89"/>
                  <a:pt x="6" y="106"/>
                  <a:pt x="5" y="109"/>
                </a:cubicBezTo>
                <a:cubicBezTo>
                  <a:pt x="4" y="113"/>
                  <a:pt x="0" y="127"/>
                  <a:pt x="2" y="128"/>
                </a:cubicBezTo>
                <a:cubicBezTo>
                  <a:pt x="3" y="129"/>
                  <a:pt x="20" y="142"/>
                  <a:pt x="21" y="146"/>
                </a:cubicBezTo>
                <a:cubicBezTo>
                  <a:pt x="22" y="150"/>
                  <a:pt x="34" y="160"/>
                  <a:pt x="36" y="171"/>
                </a:cubicBezTo>
                <a:cubicBezTo>
                  <a:pt x="37" y="183"/>
                  <a:pt x="41" y="208"/>
                  <a:pt x="44" y="212"/>
                </a:cubicBezTo>
                <a:cubicBezTo>
                  <a:pt x="48" y="218"/>
                  <a:pt x="60" y="232"/>
                  <a:pt x="60" y="23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1" name="Freeform 38"/>
          <p:cNvSpPr>
            <a:spLocks/>
          </p:cNvSpPr>
          <p:nvPr/>
        </p:nvSpPr>
        <p:spPr bwMode="auto">
          <a:xfrm>
            <a:off x="936587" y="5093742"/>
            <a:ext cx="79375" cy="477837"/>
          </a:xfrm>
          <a:custGeom>
            <a:avLst/>
            <a:gdLst/>
            <a:ahLst/>
            <a:cxnLst>
              <a:cxn ang="0">
                <a:pos x="50" y="301"/>
              </a:cxn>
              <a:cxn ang="0">
                <a:pos x="41" y="282"/>
              </a:cxn>
              <a:cxn ang="0">
                <a:pos x="43" y="221"/>
              </a:cxn>
              <a:cxn ang="0">
                <a:pos x="20" y="70"/>
              </a:cxn>
              <a:cxn ang="0">
                <a:pos x="2" y="0"/>
              </a:cxn>
            </a:cxnLst>
            <a:rect l="0" t="0" r="r" b="b"/>
            <a:pathLst>
              <a:path w="50" h="301">
                <a:moveTo>
                  <a:pt x="50" y="301"/>
                </a:moveTo>
                <a:cubicBezTo>
                  <a:pt x="50" y="299"/>
                  <a:pt x="41" y="291"/>
                  <a:pt x="41" y="282"/>
                </a:cubicBezTo>
                <a:cubicBezTo>
                  <a:pt x="40" y="251"/>
                  <a:pt x="45" y="251"/>
                  <a:pt x="43" y="221"/>
                </a:cubicBezTo>
                <a:cubicBezTo>
                  <a:pt x="41" y="163"/>
                  <a:pt x="27" y="84"/>
                  <a:pt x="20" y="70"/>
                </a:cubicBezTo>
                <a:cubicBezTo>
                  <a:pt x="14" y="56"/>
                  <a:pt x="0" y="23"/>
                  <a:pt x="2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2" name="Freeform 39"/>
          <p:cNvSpPr>
            <a:spLocks/>
          </p:cNvSpPr>
          <p:nvPr/>
        </p:nvSpPr>
        <p:spPr bwMode="auto">
          <a:xfrm>
            <a:off x="1009612" y="5395367"/>
            <a:ext cx="741363" cy="176212"/>
          </a:xfrm>
          <a:custGeom>
            <a:avLst/>
            <a:gdLst/>
            <a:ahLst/>
            <a:cxnLst>
              <a:cxn ang="0">
                <a:pos x="467" y="22"/>
              </a:cxn>
              <a:cxn ang="0">
                <a:pos x="445" y="7"/>
              </a:cxn>
              <a:cxn ang="0">
                <a:pos x="402" y="4"/>
              </a:cxn>
              <a:cxn ang="0">
                <a:pos x="372" y="5"/>
              </a:cxn>
              <a:cxn ang="0">
                <a:pos x="365" y="0"/>
              </a:cxn>
              <a:cxn ang="0">
                <a:pos x="286" y="36"/>
              </a:cxn>
              <a:cxn ang="0">
                <a:pos x="216" y="54"/>
              </a:cxn>
              <a:cxn ang="0">
                <a:pos x="29" y="104"/>
              </a:cxn>
              <a:cxn ang="0">
                <a:pos x="0" y="101"/>
              </a:cxn>
            </a:cxnLst>
            <a:rect l="0" t="0" r="r" b="b"/>
            <a:pathLst>
              <a:path w="467" h="111">
                <a:moveTo>
                  <a:pt x="467" y="22"/>
                </a:moveTo>
                <a:cubicBezTo>
                  <a:pt x="467" y="22"/>
                  <a:pt x="451" y="11"/>
                  <a:pt x="445" y="7"/>
                </a:cubicBezTo>
                <a:cubicBezTo>
                  <a:pt x="438" y="4"/>
                  <a:pt x="402" y="4"/>
                  <a:pt x="402" y="4"/>
                </a:cubicBezTo>
                <a:cubicBezTo>
                  <a:pt x="372" y="5"/>
                  <a:pt x="372" y="5"/>
                  <a:pt x="372" y="5"/>
                </a:cubicBezTo>
                <a:cubicBezTo>
                  <a:pt x="372" y="5"/>
                  <a:pt x="367" y="0"/>
                  <a:pt x="365" y="0"/>
                </a:cubicBezTo>
                <a:cubicBezTo>
                  <a:pt x="361" y="2"/>
                  <a:pt x="306" y="27"/>
                  <a:pt x="286" y="36"/>
                </a:cubicBezTo>
                <a:cubicBezTo>
                  <a:pt x="266" y="45"/>
                  <a:pt x="248" y="45"/>
                  <a:pt x="216" y="54"/>
                </a:cubicBezTo>
                <a:cubicBezTo>
                  <a:pt x="184" y="63"/>
                  <a:pt x="56" y="111"/>
                  <a:pt x="29" y="104"/>
                </a:cubicBezTo>
                <a:cubicBezTo>
                  <a:pt x="10" y="99"/>
                  <a:pt x="4" y="108"/>
                  <a:pt x="0" y="101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3" name="Freeform 42"/>
          <p:cNvSpPr>
            <a:spLocks/>
          </p:cNvSpPr>
          <p:nvPr/>
        </p:nvSpPr>
        <p:spPr bwMode="auto">
          <a:xfrm>
            <a:off x="-5652" y="6163717"/>
            <a:ext cx="720000" cy="1587"/>
          </a:xfrm>
          <a:custGeom>
            <a:avLst/>
            <a:gdLst/>
            <a:ahLst/>
            <a:cxnLst>
              <a:cxn ang="0">
                <a:pos x="945" y="1"/>
              </a:cxn>
              <a:cxn ang="0">
                <a:pos x="0" y="0"/>
              </a:cxn>
            </a:cxnLst>
            <a:rect l="0" t="0" r="r" b="b"/>
            <a:pathLst>
              <a:path w="945" h="1">
                <a:moveTo>
                  <a:pt x="945" y="1"/>
                </a:moveTo>
                <a:lnTo>
                  <a:pt x="0" y="0"/>
                </a:lnTo>
              </a:path>
            </a:pathLst>
          </a:custGeom>
          <a:solidFill>
            <a:srgbClr val="FFFFFF"/>
          </a:solidFill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4" name="Freeform 43"/>
          <p:cNvSpPr>
            <a:spLocks/>
          </p:cNvSpPr>
          <p:nvPr/>
        </p:nvSpPr>
        <p:spPr bwMode="auto">
          <a:xfrm>
            <a:off x="504787" y="3711029"/>
            <a:ext cx="444500" cy="2447925"/>
          </a:xfrm>
          <a:custGeom>
            <a:avLst/>
            <a:gdLst/>
            <a:ahLst/>
            <a:cxnLst>
              <a:cxn ang="0">
                <a:pos x="111" y="0"/>
              </a:cxn>
              <a:cxn ang="0">
                <a:pos x="108" y="143"/>
              </a:cxn>
              <a:cxn ang="0">
                <a:pos x="197" y="271"/>
              </a:cxn>
              <a:cxn ang="0">
                <a:pos x="266" y="351"/>
              </a:cxn>
              <a:cxn ang="0">
                <a:pos x="280" y="364"/>
              </a:cxn>
              <a:cxn ang="0">
                <a:pos x="280" y="382"/>
              </a:cxn>
              <a:cxn ang="0">
                <a:pos x="258" y="423"/>
              </a:cxn>
              <a:cxn ang="0">
                <a:pos x="135" y="491"/>
              </a:cxn>
              <a:cxn ang="0">
                <a:pos x="16" y="622"/>
              </a:cxn>
              <a:cxn ang="0">
                <a:pos x="0" y="811"/>
              </a:cxn>
              <a:cxn ang="0">
                <a:pos x="52" y="1178"/>
              </a:cxn>
              <a:cxn ang="0">
                <a:pos x="111" y="1384"/>
              </a:cxn>
              <a:cxn ang="0">
                <a:pos x="126" y="1453"/>
              </a:cxn>
              <a:cxn ang="0">
                <a:pos x="120" y="1542"/>
              </a:cxn>
            </a:cxnLst>
            <a:rect l="0" t="0" r="r" b="b"/>
            <a:pathLst>
              <a:path w="280" h="1542">
                <a:moveTo>
                  <a:pt x="111" y="0"/>
                </a:moveTo>
                <a:cubicBezTo>
                  <a:pt x="97" y="23"/>
                  <a:pt x="92" y="59"/>
                  <a:pt x="108" y="143"/>
                </a:cubicBezTo>
                <a:cubicBezTo>
                  <a:pt x="122" y="230"/>
                  <a:pt x="185" y="258"/>
                  <a:pt x="197" y="271"/>
                </a:cubicBezTo>
                <a:cubicBezTo>
                  <a:pt x="210" y="282"/>
                  <a:pt x="257" y="348"/>
                  <a:pt x="266" y="351"/>
                </a:cubicBezTo>
                <a:cubicBezTo>
                  <a:pt x="275" y="353"/>
                  <a:pt x="280" y="364"/>
                  <a:pt x="280" y="364"/>
                </a:cubicBezTo>
                <a:cubicBezTo>
                  <a:pt x="280" y="382"/>
                  <a:pt x="280" y="382"/>
                  <a:pt x="280" y="382"/>
                </a:cubicBezTo>
                <a:cubicBezTo>
                  <a:pt x="280" y="395"/>
                  <a:pt x="271" y="418"/>
                  <a:pt x="258" y="423"/>
                </a:cubicBezTo>
                <a:cubicBezTo>
                  <a:pt x="237" y="432"/>
                  <a:pt x="151" y="481"/>
                  <a:pt x="135" y="491"/>
                </a:cubicBezTo>
                <a:cubicBezTo>
                  <a:pt x="79" y="525"/>
                  <a:pt x="22" y="543"/>
                  <a:pt x="16" y="622"/>
                </a:cubicBezTo>
                <a:cubicBezTo>
                  <a:pt x="5" y="685"/>
                  <a:pt x="0" y="748"/>
                  <a:pt x="0" y="811"/>
                </a:cubicBezTo>
                <a:cubicBezTo>
                  <a:pt x="5" y="938"/>
                  <a:pt x="16" y="1058"/>
                  <a:pt x="52" y="1178"/>
                </a:cubicBezTo>
                <a:cubicBezTo>
                  <a:pt x="68" y="1232"/>
                  <a:pt x="83" y="1331"/>
                  <a:pt x="111" y="1384"/>
                </a:cubicBezTo>
                <a:cubicBezTo>
                  <a:pt x="131" y="1420"/>
                  <a:pt x="136" y="1431"/>
                  <a:pt x="126" y="1453"/>
                </a:cubicBezTo>
                <a:cubicBezTo>
                  <a:pt x="117" y="1515"/>
                  <a:pt x="124" y="1542"/>
                  <a:pt x="120" y="154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5" name="Freeform 44"/>
          <p:cNvSpPr>
            <a:spLocks/>
          </p:cNvSpPr>
          <p:nvPr/>
        </p:nvSpPr>
        <p:spPr bwMode="auto">
          <a:xfrm>
            <a:off x="681000" y="3477667"/>
            <a:ext cx="617537" cy="233362"/>
          </a:xfrm>
          <a:custGeom>
            <a:avLst/>
            <a:gdLst/>
            <a:ahLst/>
            <a:cxnLst>
              <a:cxn ang="0">
                <a:pos x="211" y="29"/>
              </a:cxn>
              <a:cxn ang="0">
                <a:pos x="209" y="26"/>
              </a:cxn>
              <a:cxn ang="0">
                <a:pos x="216" y="25"/>
              </a:cxn>
              <a:cxn ang="0">
                <a:pos x="188" y="6"/>
              </a:cxn>
              <a:cxn ang="0">
                <a:pos x="138" y="2"/>
              </a:cxn>
              <a:cxn ang="0">
                <a:pos x="64" y="23"/>
              </a:cxn>
              <a:cxn ang="0">
                <a:pos x="9" y="69"/>
              </a:cxn>
              <a:cxn ang="0">
                <a:pos x="0" y="82"/>
              </a:cxn>
            </a:cxnLst>
            <a:rect l="0" t="0" r="r" b="b"/>
            <a:pathLst>
              <a:path w="217" h="82">
                <a:moveTo>
                  <a:pt x="211" y="29"/>
                </a:moveTo>
                <a:cubicBezTo>
                  <a:pt x="210" y="27"/>
                  <a:pt x="208" y="26"/>
                  <a:pt x="209" y="26"/>
                </a:cubicBezTo>
                <a:cubicBezTo>
                  <a:pt x="210" y="27"/>
                  <a:pt x="217" y="28"/>
                  <a:pt x="216" y="25"/>
                </a:cubicBezTo>
                <a:cubicBezTo>
                  <a:pt x="214" y="22"/>
                  <a:pt x="194" y="9"/>
                  <a:pt x="188" y="6"/>
                </a:cubicBezTo>
                <a:cubicBezTo>
                  <a:pt x="183" y="4"/>
                  <a:pt x="146" y="0"/>
                  <a:pt x="138" y="2"/>
                </a:cubicBezTo>
                <a:cubicBezTo>
                  <a:pt x="129" y="3"/>
                  <a:pt x="90" y="16"/>
                  <a:pt x="64" y="23"/>
                </a:cubicBezTo>
                <a:cubicBezTo>
                  <a:pt x="45" y="28"/>
                  <a:pt x="22" y="52"/>
                  <a:pt x="9" y="69"/>
                </a:cubicBezTo>
                <a:cubicBezTo>
                  <a:pt x="5" y="74"/>
                  <a:pt x="1" y="79"/>
                  <a:pt x="0" y="8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6" name="Freeform 45"/>
          <p:cNvSpPr>
            <a:spLocks/>
          </p:cNvSpPr>
          <p:nvPr/>
        </p:nvSpPr>
        <p:spPr bwMode="auto">
          <a:xfrm>
            <a:off x="1269962" y="3545929"/>
            <a:ext cx="657225" cy="1443038"/>
          </a:xfrm>
          <a:custGeom>
            <a:avLst/>
            <a:gdLst/>
            <a:ahLst/>
            <a:cxnLst>
              <a:cxn ang="0">
                <a:pos x="414" y="905"/>
              </a:cxn>
              <a:cxn ang="0">
                <a:pos x="414" y="909"/>
              </a:cxn>
              <a:cxn ang="0">
                <a:pos x="396" y="871"/>
              </a:cxn>
              <a:cxn ang="0">
                <a:pos x="371" y="776"/>
              </a:cxn>
              <a:cxn ang="0">
                <a:pos x="292" y="671"/>
              </a:cxn>
              <a:cxn ang="0">
                <a:pos x="197" y="622"/>
              </a:cxn>
              <a:cxn ang="0">
                <a:pos x="82" y="574"/>
              </a:cxn>
              <a:cxn ang="0">
                <a:pos x="64" y="500"/>
              </a:cxn>
              <a:cxn ang="0">
                <a:pos x="72" y="454"/>
              </a:cxn>
              <a:cxn ang="0">
                <a:pos x="100" y="421"/>
              </a:cxn>
              <a:cxn ang="0">
                <a:pos x="177" y="389"/>
              </a:cxn>
              <a:cxn ang="0">
                <a:pos x="202" y="355"/>
              </a:cxn>
              <a:cxn ang="0">
                <a:pos x="188" y="323"/>
              </a:cxn>
              <a:cxn ang="0">
                <a:pos x="190" y="303"/>
              </a:cxn>
              <a:cxn ang="0">
                <a:pos x="186" y="278"/>
              </a:cxn>
              <a:cxn ang="0">
                <a:pos x="174" y="283"/>
              </a:cxn>
              <a:cxn ang="0">
                <a:pos x="183" y="262"/>
              </a:cxn>
              <a:cxn ang="0">
                <a:pos x="159" y="221"/>
              </a:cxn>
              <a:cxn ang="0">
                <a:pos x="170" y="188"/>
              </a:cxn>
              <a:cxn ang="0">
                <a:pos x="156" y="163"/>
              </a:cxn>
              <a:cxn ang="0">
                <a:pos x="88" y="129"/>
              </a:cxn>
              <a:cxn ang="0">
                <a:pos x="82" y="113"/>
              </a:cxn>
              <a:cxn ang="0">
                <a:pos x="82" y="84"/>
              </a:cxn>
              <a:cxn ang="0">
                <a:pos x="23" y="23"/>
              </a:cxn>
              <a:cxn ang="0">
                <a:pos x="0" y="0"/>
              </a:cxn>
            </a:cxnLst>
            <a:rect l="0" t="0" r="r" b="b"/>
            <a:pathLst>
              <a:path w="414" h="909">
                <a:moveTo>
                  <a:pt x="414" y="905"/>
                </a:moveTo>
                <a:cubicBezTo>
                  <a:pt x="414" y="907"/>
                  <a:pt x="414" y="909"/>
                  <a:pt x="414" y="909"/>
                </a:cubicBezTo>
                <a:cubicBezTo>
                  <a:pt x="410" y="902"/>
                  <a:pt x="398" y="879"/>
                  <a:pt x="396" y="871"/>
                </a:cubicBezTo>
                <a:cubicBezTo>
                  <a:pt x="394" y="864"/>
                  <a:pt x="376" y="785"/>
                  <a:pt x="371" y="776"/>
                </a:cubicBezTo>
                <a:cubicBezTo>
                  <a:pt x="366" y="767"/>
                  <a:pt x="297" y="680"/>
                  <a:pt x="292" y="671"/>
                </a:cubicBezTo>
                <a:cubicBezTo>
                  <a:pt x="287" y="662"/>
                  <a:pt x="208" y="626"/>
                  <a:pt x="197" y="622"/>
                </a:cubicBezTo>
                <a:cubicBezTo>
                  <a:pt x="188" y="619"/>
                  <a:pt x="84" y="577"/>
                  <a:pt x="82" y="574"/>
                </a:cubicBezTo>
                <a:cubicBezTo>
                  <a:pt x="79" y="568"/>
                  <a:pt x="68" y="506"/>
                  <a:pt x="64" y="500"/>
                </a:cubicBezTo>
                <a:cubicBezTo>
                  <a:pt x="63" y="497"/>
                  <a:pt x="64" y="484"/>
                  <a:pt x="72" y="454"/>
                </a:cubicBezTo>
                <a:cubicBezTo>
                  <a:pt x="79" y="423"/>
                  <a:pt x="91" y="425"/>
                  <a:pt x="100" y="421"/>
                </a:cubicBezTo>
                <a:cubicBezTo>
                  <a:pt x="127" y="409"/>
                  <a:pt x="168" y="394"/>
                  <a:pt x="177" y="389"/>
                </a:cubicBezTo>
                <a:cubicBezTo>
                  <a:pt x="193" y="378"/>
                  <a:pt x="199" y="364"/>
                  <a:pt x="202" y="355"/>
                </a:cubicBezTo>
                <a:cubicBezTo>
                  <a:pt x="204" y="346"/>
                  <a:pt x="190" y="326"/>
                  <a:pt x="188" y="323"/>
                </a:cubicBezTo>
                <a:cubicBezTo>
                  <a:pt x="188" y="319"/>
                  <a:pt x="190" y="308"/>
                  <a:pt x="190" y="303"/>
                </a:cubicBezTo>
                <a:cubicBezTo>
                  <a:pt x="190" y="299"/>
                  <a:pt x="186" y="278"/>
                  <a:pt x="186" y="278"/>
                </a:cubicBezTo>
                <a:cubicBezTo>
                  <a:pt x="174" y="283"/>
                  <a:pt x="174" y="283"/>
                  <a:pt x="174" y="283"/>
                </a:cubicBezTo>
                <a:cubicBezTo>
                  <a:pt x="174" y="283"/>
                  <a:pt x="183" y="267"/>
                  <a:pt x="183" y="262"/>
                </a:cubicBezTo>
                <a:cubicBezTo>
                  <a:pt x="183" y="256"/>
                  <a:pt x="163" y="224"/>
                  <a:pt x="159" y="221"/>
                </a:cubicBezTo>
                <a:cubicBezTo>
                  <a:pt x="156" y="217"/>
                  <a:pt x="161" y="206"/>
                  <a:pt x="170" y="188"/>
                </a:cubicBezTo>
                <a:cubicBezTo>
                  <a:pt x="179" y="170"/>
                  <a:pt x="161" y="165"/>
                  <a:pt x="156" y="163"/>
                </a:cubicBezTo>
                <a:cubicBezTo>
                  <a:pt x="152" y="161"/>
                  <a:pt x="88" y="129"/>
                  <a:pt x="88" y="129"/>
                </a:cubicBezTo>
                <a:cubicBezTo>
                  <a:pt x="88" y="129"/>
                  <a:pt x="89" y="118"/>
                  <a:pt x="82" y="113"/>
                </a:cubicBezTo>
                <a:cubicBezTo>
                  <a:pt x="77" y="109"/>
                  <a:pt x="82" y="90"/>
                  <a:pt x="82" y="84"/>
                </a:cubicBezTo>
                <a:cubicBezTo>
                  <a:pt x="82" y="79"/>
                  <a:pt x="23" y="23"/>
                  <a:pt x="23" y="23"/>
                </a:cubicBezTo>
                <a:cubicBezTo>
                  <a:pt x="23" y="23"/>
                  <a:pt x="7" y="5"/>
                  <a:pt x="0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7" name="Freeform 46"/>
          <p:cNvSpPr>
            <a:spLocks/>
          </p:cNvSpPr>
          <p:nvPr/>
        </p:nvSpPr>
        <p:spPr bwMode="auto">
          <a:xfrm>
            <a:off x="1927187" y="4296817"/>
            <a:ext cx="250825" cy="685800"/>
          </a:xfrm>
          <a:custGeom>
            <a:avLst/>
            <a:gdLst/>
            <a:ahLst/>
            <a:cxnLst>
              <a:cxn ang="0">
                <a:pos x="151" y="48"/>
              </a:cxn>
              <a:cxn ang="0">
                <a:pos x="142" y="59"/>
              </a:cxn>
              <a:cxn ang="0">
                <a:pos x="154" y="39"/>
              </a:cxn>
              <a:cxn ang="0">
                <a:pos x="153" y="16"/>
              </a:cxn>
              <a:cxn ang="0">
                <a:pos x="135" y="0"/>
              </a:cxn>
              <a:cxn ang="0">
                <a:pos x="88" y="65"/>
              </a:cxn>
              <a:cxn ang="0">
                <a:pos x="56" y="95"/>
              </a:cxn>
              <a:cxn ang="0">
                <a:pos x="45" y="156"/>
              </a:cxn>
              <a:cxn ang="0">
                <a:pos x="48" y="192"/>
              </a:cxn>
              <a:cxn ang="0">
                <a:pos x="47" y="222"/>
              </a:cxn>
              <a:cxn ang="0">
                <a:pos x="48" y="281"/>
              </a:cxn>
              <a:cxn ang="0">
                <a:pos x="38" y="285"/>
              </a:cxn>
              <a:cxn ang="0">
                <a:pos x="18" y="369"/>
              </a:cxn>
              <a:cxn ang="0">
                <a:pos x="0" y="432"/>
              </a:cxn>
            </a:cxnLst>
            <a:rect l="0" t="0" r="r" b="b"/>
            <a:pathLst>
              <a:path w="158" h="432">
                <a:moveTo>
                  <a:pt x="151" y="48"/>
                </a:moveTo>
                <a:cubicBezTo>
                  <a:pt x="150" y="50"/>
                  <a:pt x="142" y="60"/>
                  <a:pt x="142" y="59"/>
                </a:cubicBezTo>
                <a:cubicBezTo>
                  <a:pt x="142" y="58"/>
                  <a:pt x="152" y="46"/>
                  <a:pt x="154" y="39"/>
                </a:cubicBezTo>
                <a:cubicBezTo>
                  <a:pt x="158" y="32"/>
                  <a:pt x="153" y="16"/>
                  <a:pt x="153" y="16"/>
                </a:cubicBezTo>
                <a:cubicBezTo>
                  <a:pt x="153" y="16"/>
                  <a:pt x="144" y="2"/>
                  <a:pt x="135" y="0"/>
                </a:cubicBezTo>
                <a:cubicBezTo>
                  <a:pt x="127" y="0"/>
                  <a:pt x="92" y="61"/>
                  <a:pt x="88" y="65"/>
                </a:cubicBezTo>
                <a:cubicBezTo>
                  <a:pt x="84" y="70"/>
                  <a:pt x="61" y="88"/>
                  <a:pt x="56" y="95"/>
                </a:cubicBezTo>
                <a:cubicBezTo>
                  <a:pt x="48" y="102"/>
                  <a:pt x="48" y="142"/>
                  <a:pt x="45" y="156"/>
                </a:cubicBezTo>
                <a:cubicBezTo>
                  <a:pt x="41" y="168"/>
                  <a:pt x="47" y="185"/>
                  <a:pt x="48" y="192"/>
                </a:cubicBezTo>
                <a:cubicBezTo>
                  <a:pt x="50" y="197"/>
                  <a:pt x="47" y="215"/>
                  <a:pt x="47" y="222"/>
                </a:cubicBezTo>
                <a:cubicBezTo>
                  <a:pt x="47" y="229"/>
                  <a:pt x="48" y="281"/>
                  <a:pt x="48" y="281"/>
                </a:cubicBezTo>
                <a:cubicBezTo>
                  <a:pt x="48" y="281"/>
                  <a:pt x="38" y="281"/>
                  <a:pt x="38" y="285"/>
                </a:cubicBezTo>
                <a:cubicBezTo>
                  <a:pt x="36" y="289"/>
                  <a:pt x="20" y="355"/>
                  <a:pt x="18" y="369"/>
                </a:cubicBezTo>
                <a:cubicBezTo>
                  <a:pt x="16" y="380"/>
                  <a:pt x="4" y="416"/>
                  <a:pt x="0" y="43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8" name="Freeform 47"/>
          <p:cNvSpPr>
            <a:spLocks/>
          </p:cNvSpPr>
          <p:nvPr/>
        </p:nvSpPr>
        <p:spPr bwMode="auto">
          <a:xfrm>
            <a:off x="2166900" y="4226967"/>
            <a:ext cx="255587" cy="147637"/>
          </a:xfrm>
          <a:custGeom>
            <a:avLst/>
            <a:gdLst/>
            <a:ahLst/>
            <a:cxnLst>
              <a:cxn ang="0">
                <a:pos x="90" y="4"/>
              </a:cxn>
              <a:cxn ang="0">
                <a:pos x="84" y="1"/>
              </a:cxn>
              <a:cxn ang="0">
                <a:pos x="64" y="12"/>
              </a:cxn>
              <a:cxn ang="0">
                <a:pos x="48" y="32"/>
              </a:cxn>
              <a:cxn ang="0">
                <a:pos x="36" y="44"/>
              </a:cxn>
              <a:cxn ang="0">
                <a:pos x="29" y="45"/>
              </a:cxn>
              <a:cxn ang="0">
                <a:pos x="7" y="47"/>
              </a:cxn>
              <a:cxn ang="0">
                <a:pos x="0" y="52"/>
              </a:cxn>
            </a:cxnLst>
            <a:rect l="0" t="0" r="r" b="b"/>
            <a:pathLst>
              <a:path w="90" h="52">
                <a:moveTo>
                  <a:pt x="90" y="4"/>
                </a:moveTo>
                <a:cubicBezTo>
                  <a:pt x="89" y="2"/>
                  <a:pt x="86" y="2"/>
                  <a:pt x="84" y="1"/>
                </a:cubicBezTo>
                <a:cubicBezTo>
                  <a:pt x="80" y="0"/>
                  <a:pt x="68" y="9"/>
                  <a:pt x="64" y="12"/>
                </a:cubicBezTo>
                <a:cubicBezTo>
                  <a:pt x="60" y="15"/>
                  <a:pt x="53" y="26"/>
                  <a:pt x="48" y="32"/>
                </a:cubicBezTo>
                <a:cubicBezTo>
                  <a:pt x="42" y="38"/>
                  <a:pt x="36" y="44"/>
                  <a:pt x="36" y="44"/>
                </a:cubicBezTo>
                <a:cubicBezTo>
                  <a:pt x="36" y="44"/>
                  <a:pt x="33" y="47"/>
                  <a:pt x="29" y="45"/>
                </a:cubicBezTo>
                <a:cubicBezTo>
                  <a:pt x="24" y="43"/>
                  <a:pt x="13" y="45"/>
                  <a:pt x="7" y="47"/>
                </a:cubicBezTo>
                <a:cubicBezTo>
                  <a:pt x="5" y="47"/>
                  <a:pt x="2" y="49"/>
                  <a:pt x="0" y="5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9" name="Freeform 48"/>
          <p:cNvSpPr>
            <a:spLocks/>
          </p:cNvSpPr>
          <p:nvPr/>
        </p:nvSpPr>
        <p:spPr bwMode="auto">
          <a:xfrm>
            <a:off x="2309775" y="4228554"/>
            <a:ext cx="115887" cy="207963"/>
          </a:xfrm>
          <a:custGeom>
            <a:avLst/>
            <a:gdLst/>
            <a:ahLst/>
            <a:cxnLst>
              <a:cxn ang="0">
                <a:pos x="0" y="131"/>
              </a:cxn>
              <a:cxn ang="0">
                <a:pos x="0" y="122"/>
              </a:cxn>
              <a:cxn ang="0">
                <a:pos x="11" y="97"/>
              </a:cxn>
              <a:cxn ang="0">
                <a:pos x="32" y="61"/>
              </a:cxn>
              <a:cxn ang="0">
                <a:pos x="69" y="17"/>
              </a:cxn>
              <a:cxn ang="0">
                <a:pos x="67" y="0"/>
              </a:cxn>
            </a:cxnLst>
            <a:rect l="0" t="0" r="r" b="b"/>
            <a:pathLst>
              <a:path w="73" h="131">
                <a:moveTo>
                  <a:pt x="0" y="131"/>
                </a:moveTo>
                <a:cubicBezTo>
                  <a:pt x="0" y="127"/>
                  <a:pt x="0" y="124"/>
                  <a:pt x="0" y="122"/>
                </a:cubicBezTo>
                <a:cubicBezTo>
                  <a:pt x="0" y="120"/>
                  <a:pt x="9" y="99"/>
                  <a:pt x="11" y="97"/>
                </a:cubicBezTo>
                <a:cubicBezTo>
                  <a:pt x="12" y="94"/>
                  <a:pt x="30" y="67"/>
                  <a:pt x="32" y="61"/>
                </a:cubicBezTo>
                <a:cubicBezTo>
                  <a:pt x="34" y="56"/>
                  <a:pt x="61" y="29"/>
                  <a:pt x="69" y="17"/>
                </a:cubicBezTo>
                <a:cubicBezTo>
                  <a:pt x="73" y="11"/>
                  <a:pt x="69" y="2"/>
                  <a:pt x="67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0" name="Freeform 49"/>
          <p:cNvSpPr>
            <a:spLocks/>
          </p:cNvSpPr>
          <p:nvPr/>
        </p:nvSpPr>
        <p:spPr bwMode="auto">
          <a:xfrm>
            <a:off x="2019262" y="4436517"/>
            <a:ext cx="355600" cy="1216025"/>
          </a:xfrm>
          <a:custGeom>
            <a:avLst/>
            <a:gdLst/>
            <a:ahLst/>
            <a:cxnLst>
              <a:cxn ang="0">
                <a:pos x="0" y="427"/>
              </a:cxn>
              <a:cxn ang="0">
                <a:pos x="28" y="392"/>
              </a:cxn>
              <a:cxn ang="0">
                <a:pos x="50" y="319"/>
              </a:cxn>
              <a:cxn ang="0">
                <a:pos x="56" y="263"/>
              </a:cxn>
              <a:cxn ang="0">
                <a:pos x="57" y="232"/>
              </a:cxn>
              <a:cxn ang="0">
                <a:pos x="59" y="226"/>
              </a:cxn>
              <a:cxn ang="0">
                <a:pos x="55" y="213"/>
              </a:cxn>
              <a:cxn ang="0">
                <a:pos x="71" y="161"/>
              </a:cxn>
              <a:cxn ang="0">
                <a:pos x="77" y="131"/>
              </a:cxn>
              <a:cxn ang="0">
                <a:pos x="64" y="123"/>
              </a:cxn>
              <a:cxn ang="0">
                <a:pos x="69" y="111"/>
              </a:cxn>
              <a:cxn ang="0">
                <a:pos x="73" y="87"/>
              </a:cxn>
              <a:cxn ang="0">
                <a:pos x="104" y="65"/>
              </a:cxn>
              <a:cxn ang="0">
                <a:pos x="123" y="36"/>
              </a:cxn>
              <a:cxn ang="0">
                <a:pos x="105" y="5"/>
              </a:cxn>
              <a:cxn ang="0">
                <a:pos x="102" y="0"/>
              </a:cxn>
            </a:cxnLst>
            <a:rect l="0" t="0" r="r" b="b"/>
            <a:pathLst>
              <a:path w="125" h="427">
                <a:moveTo>
                  <a:pt x="0" y="427"/>
                </a:moveTo>
                <a:cubicBezTo>
                  <a:pt x="15" y="421"/>
                  <a:pt x="26" y="396"/>
                  <a:pt x="28" y="392"/>
                </a:cubicBezTo>
                <a:cubicBezTo>
                  <a:pt x="33" y="379"/>
                  <a:pt x="47" y="332"/>
                  <a:pt x="50" y="319"/>
                </a:cubicBezTo>
                <a:cubicBezTo>
                  <a:pt x="52" y="312"/>
                  <a:pt x="55" y="267"/>
                  <a:pt x="56" y="263"/>
                </a:cubicBezTo>
                <a:cubicBezTo>
                  <a:pt x="56" y="258"/>
                  <a:pt x="57" y="232"/>
                  <a:pt x="57" y="232"/>
                </a:cubicBezTo>
                <a:cubicBezTo>
                  <a:pt x="59" y="226"/>
                  <a:pt x="59" y="226"/>
                  <a:pt x="59" y="226"/>
                </a:cubicBezTo>
                <a:cubicBezTo>
                  <a:pt x="59" y="226"/>
                  <a:pt x="55" y="215"/>
                  <a:pt x="55" y="213"/>
                </a:cubicBezTo>
                <a:cubicBezTo>
                  <a:pt x="55" y="211"/>
                  <a:pt x="69" y="166"/>
                  <a:pt x="71" y="161"/>
                </a:cubicBezTo>
                <a:cubicBezTo>
                  <a:pt x="72" y="155"/>
                  <a:pt x="78" y="133"/>
                  <a:pt x="77" y="131"/>
                </a:cubicBezTo>
                <a:cubicBezTo>
                  <a:pt x="76" y="129"/>
                  <a:pt x="64" y="123"/>
                  <a:pt x="64" y="123"/>
                </a:cubicBezTo>
                <a:cubicBezTo>
                  <a:pt x="64" y="123"/>
                  <a:pt x="67" y="115"/>
                  <a:pt x="69" y="111"/>
                </a:cubicBezTo>
                <a:cubicBezTo>
                  <a:pt x="70" y="107"/>
                  <a:pt x="70" y="90"/>
                  <a:pt x="73" y="87"/>
                </a:cubicBezTo>
                <a:cubicBezTo>
                  <a:pt x="77" y="84"/>
                  <a:pt x="95" y="71"/>
                  <a:pt x="104" y="65"/>
                </a:cubicBezTo>
                <a:cubicBezTo>
                  <a:pt x="113" y="58"/>
                  <a:pt x="122" y="42"/>
                  <a:pt x="123" y="36"/>
                </a:cubicBezTo>
                <a:cubicBezTo>
                  <a:pt x="125" y="30"/>
                  <a:pt x="107" y="7"/>
                  <a:pt x="105" y="5"/>
                </a:cubicBezTo>
                <a:cubicBezTo>
                  <a:pt x="103" y="4"/>
                  <a:pt x="103" y="2"/>
                  <a:pt x="102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1" name="Freeform 50"/>
          <p:cNvSpPr>
            <a:spLocks/>
          </p:cNvSpPr>
          <p:nvPr/>
        </p:nvSpPr>
        <p:spPr bwMode="auto">
          <a:xfrm>
            <a:off x="1708112" y="5623967"/>
            <a:ext cx="325438" cy="73025"/>
          </a:xfrm>
          <a:custGeom>
            <a:avLst/>
            <a:gdLst/>
            <a:ahLst/>
            <a:cxnLst>
              <a:cxn ang="0">
                <a:pos x="0" y="43"/>
              </a:cxn>
              <a:cxn ang="0">
                <a:pos x="6" y="37"/>
              </a:cxn>
              <a:cxn ang="0">
                <a:pos x="29" y="46"/>
              </a:cxn>
              <a:cxn ang="0">
                <a:pos x="74" y="23"/>
              </a:cxn>
              <a:cxn ang="0">
                <a:pos x="74" y="0"/>
              </a:cxn>
              <a:cxn ang="0">
                <a:pos x="106" y="12"/>
              </a:cxn>
              <a:cxn ang="0">
                <a:pos x="204" y="15"/>
              </a:cxn>
              <a:cxn ang="0">
                <a:pos x="196" y="18"/>
              </a:cxn>
            </a:cxnLst>
            <a:rect l="0" t="0" r="r" b="b"/>
            <a:pathLst>
              <a:path w="205" h="46">
                <a:moveTo>
                  <a:pt x="0" y="43"/>
                </a:moveTo>
                <a:cubicBezTo>
                  <a:pt x="0" y="41"/>
                  <a:pt x="6" y="37"/>
                  <a:pt x="6" y="37"/>
                </a:cubicBezTo>
                <a:cubicBezTo>
                  <a:pt x="6" y="37"/>
                  <a:pt x="26" y="46"/>
                  <a:pt x="29" y="46"/>
                </a:cubicBezTo>
                <a:cubicBezTo>
                  <a:pt x="33" y="46"/>
                  <a:pt x="69" y="30"/>
                  <a:pt x="74" y="23"/>
                </a:cubicBezTo>
                <a:cubicBezTo>
                  <a:pt x="79" y="16"/>
                  <a:pt x="74" y="0"/>
                  <a:pt x="74" y="0"/>
                </a:cubicBezTo>
                <a:cubicBezTo>
                  <a:pt x="74" y="0"/>
                  <a:pt x="85" y="0"/>
                  <a:pt x="106" y="12"/>
                </a:cubicBezTo>
                <a:cubicBezTo>
                  <a:pt x="126" y="25"/>
                  <a:pt x="175" y="19"/>
                  <a:pt x="204" y="15"/>
                </a:cubicBezTo>
                <a:cubicBezTo>
                  <a:pt x="205" y="15"/>
                  <a:pt x="194" y="18"/>
                  <a:pt x="196" y="18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2" name="Freeform 51"/>
          <p:cNvSpPr>
            <a:spLocks/>
          </p:cNvSpPr>
          <p:nvPr/>
        </p:nvSpPr>
        <p:spPr bwMode="auto">
          <a:xfrm>
            <a:off x="1717637" y="5689054"/>
            <a:ext cx="50800" cy="466725"/>
          </a:xfrm>
          <a:custGeom>
            <a:avLst/>
            <a:gdLst/>
            <a:ahLst/>
            <a:cxnLst>
              <a:cxn ang="0">
                <a:pos x="18" y="164"/>
              </a:cxn>
              <a:cxn ang="0">
                <a:pos x="13" y="138"/>
              </a:cxn>
              <a:cxn ang="0">
                <a:pos x="9" y="69"/>
              </a:cxn>
              <a:cxn ang="0">
                <a:pos x="0" y="0"/>
              </a:cxn>
            </a:cxnLst>
            <a:rect l="0" t="0" r="r" b="b"/>
            <a:pathLst>
              <a:path w="18" h="164">
                <a:moveTo>
                  <a:pt x="18" y="164"/>
                </a:moveTo>
                <a:cubicBezTo>
                  <a:pt x="18" y="161"/>
                  <a:pt x="13" y="141"/>
                  <a:pt x="13" y="138"/>
                </a:cubicBezTo>
                <a:cubicBezTo>
                  <a:pt x="13" y="136"/>
                  <a:pt x="9" y="71"/>
                  <a:pt x="9" y="69"/>
                </a:cubicBezTo>
                <a:cubicBezTo>
                  <a:pt x="10" y="67"/>
                  <a:pt x="2" y="11"/>
                  <a:pt x="0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3" name="Line 52"/>
          <p:cNvSpPr>
            <a:spLocks noChangeShapeType="1"/>
          </p:cNvSpPr>
          <p:nvPr/>
        </p:nvSpPr>
        <p:spPr bwMode="auto">
          <a:xfrm flipH="1">
            <a:off x="1750975" y="6162129"/>
            <a:ext cx="1622425" cy="1588"/>
          </a:xfrm>
          <a:prstGeom prst="line">
            <a:avLst/>
          </a:prstGeom>
          <a:noFill/>
          <a:ln w="33338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4" name="Line 56"/>
          <p:cNvSpPr>
            <a:spLocks noChangeShapeType="1"/>
          </p:cNvSpPr>
          <p:nvPr/>
        </p:nvSpPr>
        <p:spPr bwMode="auto">
          <a:xfrm flipH="1" flipV="1">
            <a:off x="3355934" y="6162140"/>
            <a:ext cx="5788066" cy="3164"/>
          </a:xfrm>
          <a:prstGeom prst="line">
            <a:avLst/>
          </a:prstGeom>
          <a:noFill/>
          <a:ln w="33338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1907704" y="5703639"/>
            <a:ext cx="70020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Times New Roman"/>
                <a:cs typeface="Times New Roman"/>
              </a:rPr>
              <a:t>Vu, </a:t>
            </a:r>
            <a:r>
              <a:rPr lang="en-US" sz="1200" dirty="0" err="1">
                <a:latin typeface="Times New Roman"/>
                <a:cs typeface="Times New Roman"/>
              </a:rPr>
              <a:t>Quan</a:t>
            </a:r>
            <a:r>
              <a:rPr lang="en-US" sz="1200" dirty="0">
                <a:latin typeface="Times New Roman"/>
                <a:cs typeface="Times New Roman"/>
              </a:rPr>
              <a:t>; Li, Gang; </a:t>
            </a:r>
            <a:r>
              <a:rPr lang="en-US" sz="1200" dirty="0" err="1">
                <a:latin typeface="Times New Roman"/>
                <a:cs typeface="Times New Roman"/>
              </a:rPr>
              <a:t>Sukhorukova</a:t>
            </a:r>
            <a:r>
              <a:rPr lang="en-US" sz="1200" dirty="0">
                <a:latin typeface="Times New Roman"/>
                <a:cs typeface="Times New Roman"/>
              </a:rPr>
              <a:t>, </a:t>
            </a:r>
            <a:r>
              <a:rPr lang="en-US" sz="1200" dirty="0" err="1">
                <a:latin typeface="Times New Roman"/>
                <a:cs typeface="Times New Roman"/>
              </a:rPr>
              <a:t>Nadezda</a:t>
            </a:r>
            <a:r>
              <a:rPr lang="en-US" sz="1200" dirty="0">
                <a:latin typeface="Times New Roman"/>
                <a:cs typeface="Times New Roman"/>
              </a:rPr>
              <a:t>; </a:t>
            </a:r>
            <a:r>
              <a:rPr lang="en-US" sz="1200" dirty="0" err="1">
                <a:latin typeface="Times New Roman"/>
                <a:cs typeface="Times New Roman"/>
              </a:rPr>
              <a:t>Beliakov</a:t>
            </a:r>
            <a:r>
              <a:rPr lang="en-US" sz="1200" dirty="0">
                <a:latin typeface="Times New Roman"/>
                <a:cs typeface="Times New Roman"/>
              </a:rPr>
              <a:t>, </a:t>
            </a:r>
            <a:r>
              <a:rPr lang="en-US" sz="1200" dirty="0" err="1">
                <a:latin typeface="Times New Roman"/>
                <a:cs typeface="Times New Roman"/>
              </a:rPr>
              <a:t>Gleb</a:t>
            </a:r>
            <a:r>
              <a:rPr lang="en-US" sz="1200" dirty="0">
                <a:latin typeface="Times New Roman"/>
                <a:cs typeface="Times New Roman"/>
              </a:rPr>
              <a:t>; Liu, </a:t>
            </a:r>
            <a:r>
              <a:rPr lang="en-US" sz="1200" dirty="0" err="1">
                <a:latin typeface="Times New Roman"/>
                <a:cs typeface="Times New Roman"/>
              </a:rPr>
              <a:t>Shaowu</a:t>
            </a:r>
            <a:r>
              <a:rPr lang="en-US" sz="1200" dirty="0">
                <a:latin typeface="Times New Roman"/>
                <a:cs typeface="Times New Roman"/>
              </a:rPr>
              <a:t>; et al. </a:t>
            </a:r>
            <a:r>
              <a:rPr lang="en-US" sz="1200" i="1" dirty="0">
                <a:latin typeface="Times New Roman"/>
                <a:cs typeface="Times New Roman"/>
              </a:rPr>
              <a:t>K-complex Detection using a Hybrid-Synergic Machine Learning method</a:t>
            </a:r>
            <a:r>
              <a:rPr lang="en-US" sz="1200" dirty="0">
                <a:latin typeface="Times New Roman"/>
                <a:cs typeface="Times New Roman"/>
              </a:rPr>
              <a:t>. IEEE Transactions on SMC(C), PP(99): 1-13.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-1121609" y="415686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3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59832" y="3930758"/>
            <a:ext cx="4320480" cy="578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" name="Slide Number Placeholder 2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6752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2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2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grpId="0" nodeType="withEffect">
                                  <p:stCondLst>
                                    <p:cond delay="29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2" fill="hold" grpId="0" nodeType="withEffect">
                                  <p:stCondLst>
                                    <p:cond delay="33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2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2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2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4500"/>
                            </p:stCondLst>
                            <p:childTnLst>
                              <p:par>
                                <p:cTn id="6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0"/>
                            </p:stCondLst>
                            <p:childTnLst>
                              <p:par>
                                <p:cTn id="64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6000"/>
                            </p:stCondLst>
                            <p:childTnLst>
                              <p:par>
                                <p:cTn id="71" presetID="2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0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0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0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2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0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2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0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2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10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0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2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6" dur="10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0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2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10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0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P.R. Applications</a:t>
            </a:r>
            <a:br>
              <a:rPr lang="en-US" dirty="0"/>
            </a:br>
            <a:r>
              <a:rPr lang="en-US" sz="2200" dirty="0"/>
              <a:t>(Case </a:t>
            </a:r>
            <a:r>
              <a:rPr lang="en-US" altLang="zh-CN" sz="2200" dirty="0"/>
              <a:t>4</a:t>
            </a:r>
            <a:r>
              <a:rPr lang="en-US" sz="2200" dirty="0"/>
              <a:t>: </a:t>
            </a:r>
            <a:r>
              <a:rPr lang="en-US" altLang="zh-CN" sz="2200" dirty="0"/>
              <a:t>Trajectory</a:t>
            </a:r>
            <a:r>
              <a:rPr lang="zh-CN" altLang="en-US" sz="2200" dirty="0"/>
              <a:t> </a:t>
            </a:r>
            <a:r>
              <a:rPr lang="en-US" altLang="zh-CN" sz="2200" dirty="0"/>
              <a:t>Analysis</a:t>
            </a:r>
            <a:r>
              <a:rPr lang="en-US" sz="2200" dirty="0"/>
              <a:t>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3836640" y="6376243"/>
            <a:ext cx="3543672" cy="365125"/>
          </a:xfrm>
          <a:prstGeom prst="rect">
            <a:avLst/>
          </a:prstGeom>
        </p:spPr>
        <p:txBody>
          <a:bodyPr/>
          <a:lstStyle/>
          <a:p>
            <a:r>
              <a:rPr lang="en-AU"/>
              <a:t>Recent Research @ TULIP Lab</a:t>
            </a:r>
          </a:p>
        </p:txBody>
      </p:sp>
      <p:sp>
        <p:nvSpPr>
          <p:cNvPr id="6" name="Freeform 33"/>
          <p:cNvSpPr>
            <a:spLocks/>
          </p:cNvSpPr>
          <p:nvPr/>
        </p:nvSpPr>
        <p:spPr bwMode="auto">
          <a:xfrm>
            <a:off x="701637" y="5681117"/>
            <a:ext cx="1012825" cy="374650"/>
          </a:xfrm>
          <a:custGeom>
            <a:avLst/>
            <a:gdLst/>
            <a:ahLst/>
            <a:cxnLst>
              <a:cxn ang="0">
                <a:pos x="0" y="94"/>
              </a:cxn>
              <a:cxn ang="0">
                <a:pos x="85" y="106"/>
              </a:cxn>
              <a:cxn ang="0">
                <a:pos x="187" y="77"/>
              </a:cxn>
              <a:cxn ang="0">
                <a:pos x="249" y="58"/>
              </a:cxn>
              <a:cxn ang="0">
                <a:pos x="315" y="14"/>
              </a:cxn>
              <a:cxn ang="0">
                <a:pos x="348" y="2"/>
              </a:cxn>
              <a:cxn ang="0">
                <a:pos x="356" y="0"/>
              </a:cxn>
            </a:cxnLst>
            <a:rect l="0" t="0" r="r" b="b"/>
            <a:pathLst>
              <a:path w="356" h="132">
                <a:moveTo>
                  <a:pt x="0" y="94"/>
                </a:moveTo>
                <a:cubicBezTo>
                  <a:pt x="6" y="101"/>
                  <a:pt x="26" y="132"/>
                  <a:pt x="85" y="106"/>
                </a:cubicBezTo>
                <a:cubicBezTo>
                  <a:pt x="106" y="97"/>
                  <a:pt x="176" y="80"/>
                  <a:pt x="187" y="77"/>
                </a:cubicBezTo>
                <a:cubicBezTo>
                  <a:pt x="198" y="75"/>
                  <a:pt x="223" y="61"/>
                  <a:pt x="249" y="58"/>
                </a:cubicBezTo>
                <a:cubicBezTo>
                  <a:pt x="276" y="54"/>
                  <a:pt x="293" y="22"/>
                  <a:pt x="315" y="14"/>
                </a:cubicBezTo>
                <a:cubicBezTo>
                  <a:pt x="337" y="5"/>
                  <a:pt x="333" y="1"/>
                  <a:pt x="348" y="2"/>
                </a:cubicBezTo>
                <a:cubicBezTo>
                  <a:pt x="351" y="2"/>
                  <a:pt x="354" y="0"/>
                  <a:pt x="356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7" name="Freeform 34"/>
          <p:cNvSpPr>
            <a:spLocks/>
          </p:cNvSpPr>
          <p:nvPr/>
        </p:nvSpPr>
        <p:spPr bwMode="auto">
          <a:xfrm>
            <a:off x="2260562" y="4360317"/>
            <a:ext cx="57150" cy="90487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7" y="8"/>
              </a:cxn>
              <a:cxn ang="0">
                <a:pos x="14" y="24"/>
              </a:cxn>
              <a:cxn ang="0">
                <a:pos x="20" y="32"/>
              </a:cxn>
            </a:cxnLst>
            <a:rect l="0" t="0" r="r" b="b"/>
            <a:pathLst>
              <a:path w="20" h="32">
                <a:moveTo>
                  <a:pt x="0" y="0"/>
                </a:moveTo>
                <a:cubicBezTo>
                  <a:pt x="2" y="2"/>
                  <a:pt x="7" y="8"/>
                  <a:pt x="7" y="8"/>
                </a:cubicBezTo>
                <a:cubicBezTo>
                  <a:pt x="14" y="24"/>
                  <a:pt x="14" y="24"/>
                  <a:pt x="14" y="24"/>
                </a:cubicBezTo>
                <a:cubicBezTo>
                  <a:pt x="20" y="32"/>
                  <a:pt x="20" y="32"/>
                  <a:pt x="20" y="3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8" name="Freeform 35"/>
          <p:cNvSpPr>
            <a:spLocks/>
          </p:cNvSpPr>
          <p:nvPr/>
        </p:nvSpPr>
        <p:spPr bwMode="auto">
          <a:xfrm>
            <a:off x="2104987" y="4460329"/>
            <a:ext cx="201613" cy="698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7" y="24"/>
              </a:cxn>
              <a:cxn ang="0">
                <a:pos x="33" y="26"/>
              </a:cxn>
              <a:cxn ang="0">
                <a:pos x="57" y="40"/>
              </a:cxn>
              <a:cxn ang="0">
                <a:pos x="87" y="17"/>
              </a:cxn>
              <a:cxn ang="0">
                <a:pos x="109" y="21"/>
              </a:cxn>
              <a:cxn ang="0">
                <a:pos x="127" y="15"/>
              </a:cxn>
            </a:cxnLst>
            <a:rect l="0" t="0" r="r" b="b"/>
            <a:pathLst>
              <a:path w="127" h="44">
                <a:moveTo>
                  <a:pt x="0" y="0"/>
                </a:moveTo>
                <a:cubicBezTo>
                  <a:pt x="0" y="0"/>
                  <a:pt x="10" y="24"/>
                  <a:pt x="17" y="24"/>
                </a:cubicBezTo>
                <a:cubicBezTo>
                  <a:pt x="22" y="24"/>
                  <a:pt x="33" y="19"/>
                  <a:pt x="33" y="26"/>
                </a:cubicBezTo>
                <a:cubicBezTo>
                  <a:pt x="33" y="33"/>
                  <a:pt x="46" y="44"/>
                  <a:pt x="57" y="40"/>
                </a:cubicBezTo>
                <a:cubicBezTo>
                  <a:pt x="68" y="39"/>
                  <a:pt x="84" y="17"/>
                  <a:pt x="87" y="17"/>
                </a:cubicBezTo>
                <a:cubicBezTo>
                  <a:pt x="93" y="17"/>
                  <a:pt x="105" y="21"/>
                  <a:pt x="109" y="21"/>
                </a:cubicBezTo>
                <a:cubicBezTo>
                  <a:pt x="113" y="21"/>
                  <a:pt x="127" y="15"/>
                  <a:pt x="127" y="15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9" name="Freeform 36"/>
          <p:cNvSpPr>
            <a:spLocks/>
          </p:cNvSpPr>
          <p:nvPr/>
        </p:nvSpPr>
        <p:spPr bwMode="auto">
          <a:xfrm>
            <a:off x="2103400" y="4379367"/>
            <a:ext cx="60325" cy="96837"/>
          </a:xfrm>
          <a:custGeom>
            <a:avLst/>
            <a:gdLst/>
            <a:ahLst/>
            <a:cxnLst>
              <a:cxn ang="0">
                <a:pos x="21" y="0"/>
              </a:cxn>
              <a:cxn ang="0">
                <a:pos x="3" y="16"/>
              </a:cxn>
              <a:cxn ang="0">
                <a:pos x="1" y="28"/>
              </a:cxn>
              <a:cxn ang="0">
                <a:pos x="1" y="34"/>
              </a:cxn>
            </a:cxnLst>
            <a:rect l="0" t="0" r="r" b="b"/>
            <a:pathLst>
              <a:path w="21" h="34">
                <a:moveTo>
                  <a:pt x="21" y="0"/>
                </a:moveTo>
                <a:cubicBezTo>
                  <a:pt x="17" y="4"/>
                  <a:pt x="3" y="16"/>
                  <a:pt x="3" y="16"/>
                </a:cubicBezTo>
                <a:cubicBezTo>
                  <a:pt x="3" y="16"/>
                  <a:pt x="0" y="26"/>
                  <a:pt x="1" y="28"/>
                </a:cubicBezTo>
                <a:cubicBezTo>
                  <a:pt x="2" y="30"/>
                  <a:pt x="2" y="32"/>
                  <a:pt x="1" y="34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0" name="Freeform 37"/>
          <p:cNvSpPr>
            <a:spLocks/>
          </p:cNvSpPr>
          <p:nvPr/>
        </p:nvSpPr>
        <p:spPr bwMode="auto">
          <a:xfrm>
            <a:off x="1654137" y="4963567"/>
            <a:ext cx="171450" cy="660400"/>
          </a:xfrm>
          <a:custGeom>
            <a:avLst/>
            <a:gdLst/>
            <a:ahLst/>
            <a:cxnLst>
              <a:cxn ang="0">
                <a:pos x="2" y="0"/>
              </a:cxn>
              <a:cxn ang="0">
                <a:pos x="10" y="36"/>
              </a:cxn>
              <a:cxn ang="0">
                <a:pos x="14" y="54"/>
              </a:cxn>
              <a:cxn ang="0">
                <a:pos x="12" y="85"/>
              </a:cxn>
              <a:cxn ang="0">
                <a:pos x="5" y="109"/>
              </a:cxn>
              <a:cxn ang="0">
                <a:pos x="2" y="128"/>
              </a:cxn>
              <a:cxn ang="0">
                <a:pos x="21" y="146"/>
              </a:cxn>
              <a:cxn ang="0">
                <a:pos x="36" y="171"/>
              </a:cxn>
              <a:cxn ang="0">
                <a:pos x="44" y="212"/>
              </a:cxn>
              <a:cxn ang="0">
                <a:pos x="60" y="232"/>
              </a:cxn>
            </a:cxnLst>
            <a:rect l="0" t="0" r="r" b="b"/>
            <a:pathLst>
              <a:path w="60" h="232">
                <a:moveTo>
                  <a:pt x="2" y="0"/>
                </a:moveTo>
                <a:cubicBezTo>
                  <a:pt x="2" y="0"/>
                  <a:pt x="8" y="32"/>
                  <a:pt x="10" y="36"/>
                </a:cubicBezTo>
                <a:cubicBezTo>
                  <a:pt x="11" y="39"/>
                  <a:pt x="15" y="48"/>
                  <a:pt x="14" y="54"/>
                </a:cubicBezTo>
                <a:cubicBezTo>
                  <a:pt x="13" y="59"/>
                  <a:pt x="13" y="82"/>
                  <a:pt x="12" y="85"/>
                </a:cubicBezTo>
                <a:cubicBezTo>
                  <a:pt x="11" y="89"/>
                  <a:pt x="6" y="106"/>
                  <a:pt x="5" y="109"/>
                </a:cubicBezTo>
                <a:cubicBezTo>
                  <a:pt x="4" y="113"/>
                  <a:pt x="0" y="127"/>
                  <a:pt x="2" y="128"/>
                </a:cubicBezTo>
                <a:cubicBezTo>
                  <a:pt x="3" y="129"/>
                  <a:pt x="20" y="142"/>
                  <a:pt x="21" y="146"/>
                </a:cubicBezTo>
                <a:cubicBezTo>
                  <a:pt x="22" y="150"/>
                  <a:pt x="34" y="160"/>
                  <a:pt x="36" y="171"/>
                </a:cubicBezTo>
                <a:cubicBezTo>
                  <a:pt x="37" y="183"/>
                  <a:pt x="41" y="208"/>
                  <a:pt x="44" y="212"/>
                </a:cubicBezTo>
                <a:cubicBezTo>
                  <a:pt x="48" y="218"/>
                  <a:pt x="60" y="232"/>
                  <a:pt x="60" y="23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1" name="Freeform 38"/>
          <p:cNvSpPr>
            <a:spLocks/>
          </p:cNvSpPr>
          <p:nvPr/>
        </p:nvSpPr>
        <p:spPr bwMode="auto">
          <a:xfrm>
            <a:off x="936587" y="5093742"/>
            <a:ext cx="79375" cy="477837"/>
          </a:xfrm>
          <a:custGeom>
            <a:avLst/>
            <a:gdLst/>
            <a:ahLst/>
            <a:cxnLst>
              <a:cxn ang="0">
                <a:pos x="50" y="301"/>
              </a:cxn>
              <a:cxn ang="0">
                <a:pos x="41" y="282"/>
              </a:cxn>
              <a:cxn ang="0">
                <a:pos x="43" y="221"/>
              </a:cxn>
              <a:cxn ang="0">
                <a:pos x="20" y="70"/>
              </a:cxn>
              <a:cxn ang="0">
                <a:pos x="2" y="0"/>
              </a:cxn>
            </a:cxnLst>
            <a:rect l="0" t="0" r="r" b="b"/>
            <a:pathLst>
              <a:path w="50" h="301">
                <a:moveTo>
                  <a:pt x="50" y="301"/>
                </a:moveTo>
                <a:cubicBezTo>
                  <a:pt x="50" y="299"/>
                  <a:pt x="41" y="291"/>
                  <a:pt x="41" y="282"/>
                </a:cubicBezTo>
                <a:cubicBezTo>
                  <a:pt x="40" y="251"/>
                  <a:pt x="45" y="251"/>
                  <a:pt x="43" y="221"/>
                </a:cubicBezTo>
                <a:cubicBezTo>
                  <a:pt x="41" y="163"/>
                  <a:pt x="27" y="84"/>
                  <a:pt x="20" y="70"/>
                </a:cubicBezTo>
                <a:cubicBezTo>
                  <a:pt x="14" y="56"/>
                  <a:pt x="0" y="23"/>
                  <a:pt x="2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2" name="Freeform 39"/>
          <p:cNvSpPr>
            <a:spLocks/>
          </p:cNvSpPr>
          <p:nvPr/>
        </p:nvSpPr>
        <p:spPr bwMode="auto">
          <a:xfrm>
            <a:off x="1009612" y="5395367"/>
            <a:ext cx="741363" cy="176212"/>
          </a:xfrm>
          <a:custGeom>
            <a:avLst/>
            <a:gdLst/>
            <a:ahLst/>
            <a:cxnLst>
              <a:cxn ang="0">
                <a:pos x="467" y="22"/>
              </a:cxn>
              <a:cxn ang="0">
                <a:pos x="445" y="7"/>
              </a:cxn>
              <a:cxn ang="0">
                <a:pos x="402" y="4"/>
              </a:cxn>
              <a:cxn ang="0">
                <a:pos x="372" y="5"/>
              </a:cxn>
              <a:cxn ang="0">
                <a:pos x="365" y="0"/>
              </a:cxn>
              <a:cxn ang="0">
                <a:pos x="286" y="36"/>
              </a:cxn>
              <a:cxn ang="0">
                <a:pos x="216" y="54"/>
              </a:cxn>
              <a:cxn ang="0">
                <a:pos x="29" y="104"/>
              </a:cxn>
              <a:cxn ang="0">
                <a:pos x="0" y="101"/>
              </a:cxn>
            </a:cxnLst>
            <a:rect l="0" t="0" r="r" b="b"/>
            <a:pathLst>
              <a:path w="467" h="111">
                <a:moveTo>
                  <a:pt x="467" y="22"/>
                </a:moveTo>
                <a:cubicBezTo>
                  <a:pt x="467" y="22"/>
                  <a:pt x="451" y="11"/>
                  <a:pt x="445" y="7"/>
                </a:cubicBezTo>
                <a:cubicBezTo>
                  <a:pt x="438" y="4"/>
                  <a:pt x="402" y="4"/>
                  <a:pt x="402" y="4"/>
                </a:cubicBezTo>
                <a:cubicBezTo>
                  <a:pt x="372" y="5"/>
                  <a:pt x="372" y="5"/>
                  <a:pt x="372" y="5"/>
                </a:cubicBezTo>
                <a:cubicBezTo>
                  <a:pt x="372" y="5"/>
                  <a:pt x="367" y="0"/>
                  <a:pt x="365" y="0"/>
                </a:cubicBezTo>
                <a:cubicBezTo>
                  <a:pt x="361" y="2"/>
                  <a:pt x="306" y="27"/>
                  <a:pt x="286" y="36"/>
                </a:cubicBezTo>
                <a:cubicBezTo>
                  <a:pt x="266" y="45"/>
                  <a:pt x="248" y="45"/>
                  <a:pt x="216" y="54"/>
                </a:cubicBezTo>
                <a:cubicBezTo>
                  <a:pt x="184" y="63"/>
                  <a:pt x="56" y="111"/>
                  <a:pt x="29" y="104"/>
                </a:cubicBezTo>
                <a:cubicBezTo>
                  <a:pt x="10" y="99"/>
                  <a:pt x="4" y="108"/>
                  <a:pt x="0" y="101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3" name="Freeform 42"/>
          <p:cNvSpPr>
            <a:spLocks/>
          </p:cNvSpPr>
          <p:nvPr/>
        </p:nvSpPr>
        <p:spPr bwMode="auto">
          <a:xfrm>
            <a:off x="-5652" y="6163717"/>
            <a:ext cx="720000" cy="1587"/>
          </a:xfrm>
          <a:custGeom>
            <a:avLst/>
            <a:gdLst/>
            <a:ahLst/>
            <a:cxnLst>
              <a:cxn ang="0">
                <a:pos x="945" y="1"/>
              </a:cxn>
              <a:cxn ang="0">
                <a:pos x="0" y="0"/>
              </a:cxn>
            </a:cxnLst>
            <a:rect l="0" t="0" r="r" b="b"/>
            <a:pathLst>
              <a:path w="945" h="1">
                <a:moveTo>
                  <a:pt x="945" y="1"/>
                </a:moveTo>
                <a:lnTo>
                  <a:pt x="0" y="0"/>
                </a:lnTo>
              </a:path>
            </a:pathLst>
          </a:custGeom>
          <a:solidFill>
            <a:srgbClr val="FFFFFF"/>
          </a:solidFill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4" name="Freeform 43"/>
          <p:cNvSpPr>
            <a:spLocks/>
          </p:cNvSpPr>
          <p:nvPr/>
        </p:nvSpPr>
        <p:spPr bwMode="auto">
          <a:xfrm>
            <a:off x="504787" y="3711029"/>
            <a:ext cx="444500" cy="2447925"/>
          </a:xfrm>
          <a:custGeom>
            <a:avLst/>
            <a:gdLst/>
            <a:ahLst/>
            <a:cxnLst>
              <a:cxn ang="0">
                <a:pos x="111" y="0"/>
              </a:cxn>
              <a:cxn ang="0">
                <a:pos x="108" y="143"/>
              </a:cxn>
              <a:cxn ang="0">
                <a:pos x="197" y="271"/>
              </a:cxn>
              <a:cxn ang="0">
                <a:pos x="266" y="351"/>
              </a:cxn>
              <a:cxn ang="0">
                <a:pos x="280" y="364"/>
              </a:cxn>
              <a:cxn ang="0">
                <a:pos x="280" y="382"/>
              </a:cxn>
              <a:cxn ang="0">
                <a:pos x="258" y="423"/>
              </a:cxn>
              <a:cxn ang="0">
                <a:pos x="135" y="491"/>
              </a:cxn>
              <a:cxn ang="0">
                <a:pos x="16" y="622"/>
              </a:cxn>
              <a:cxn ang="0">
                <a:pos x="0" y="811"/>
              </a:cxn>
              <a:cxn ang="0">
                <a:pos x="52" y="1178"/>
              </a:cxn>
              <a:cxn ang="0">
                <a:pos x="111" y="1384"/>
              </a:cxn>
              <a:cxn ang="0">
                <a:pos x="126" y="1453"/>
              </a:cxn>
              <a:cxn ang="0">
                <a:pos x="120" y="1542"/>
              </a:cxn>
            </a:cxnLst>
            <a:rect l="0" t="0" r="r" b="b"/>
            <a:pathLst>
              <a:path w="280" h="1542">
                <a:moveTo>
                  <a:pt x="111" y="0"/>
                </a:moveTo>
                <a:cubicBezTo>
                  <a:pt x="97" y="23"/>
                  <a:pt x="92" y="59"/>
                  <a:pt x="108" y="143"/>
                </a:cubicBezTo>
                <a:cubicBezTo>
                  <a:pt x="122" y="230"/>
                  <a:pt x="185" y="258"/>
                  <a:pt x="197" y="271"/>
                </a:cubicBezTo>
                <a:cubicBezTo>
                  <a:pt x="210" y="282"/>
                  <a:pt x="257" y="348"/>
                  <a:pt x="266" y="351"/>
                </a:cubicBezTo>
                <a:cubicBezTo>
                  <a:pt x="275" y="353"/>
                  <a:pt x="280" y="364"/>
                  <a:pt x="280" y="364"/>
                </a:cubicBezTo>
                <a:cubicBezTo>
                  <a:pt x="280" y="382"/>
                  <a:pt x="280" y="382"/>
                  <a:pt x="280" y="382"/>
                </a:cubicBezTo>
                <a:cubicBezTo>
                  <a:pt x="280" y="395"/>
                  <a:pt x="271" y="418"/>
                  <a:pt x="258" y="423"/>
                </a:cubicBezTo>
                <a:cubicBezTo>
                  <a:pt x="237" y="432"/>
                  <a:pt x="151" y="481"/>
                  <a:pt x="135" y="491"/>
                </a:cubicBezTo>
                <a:cubicBezTo>
                  <a:pt x="79" y="525"/>
                  <a:pt x="22" y="543"/>
                  <a:pt x="16" y="622"/>
                </a:cubicBezTo>
                <a:cubicBezTo>
                  <a:pt x="5" y="685"/>
                  <a:pt x="0" y="748"/>
                  <a:pt x="0" y="811"/>
                </a:cubicBezTo>
                <a:cubicBezTo>
                  <a:pt x="5" y="938"/>
                  <a:pt x="16" y="1058"/>
                  <a:pt x="52" y="1178"/>
                </a:cubicBezTo>
                <a:cubicBezTo>
                  <a:pt x="68" y="1232"/>
                  <a:pt x="83" y="1331"/>
                  <a:pt x="111" y="1384"/>
                </a:cubicBezTo>
                <a:cubicBezTo>
                  <a:pt x="131" y="1420"/>
                  <a:pt x="136" y="1431"/>
                  <a:pt x="126" y="1453"/>
                </a:cubicBezTo>
                <a:cubicBezTo>
                  <a:pt x="117" y="1515"/>
                  <a:pt x="124" y="1542"/>
                  <a:pt x="120" y="154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5" name="Freeform 44"/>
          <p:cNvSpPr>
            <a:spLocks/>
          </p:cNvSpPr>
          <p:nvPr/>
        </p:nvSpPr>
        <p:spPr bwMode="auto">
          <a:xfrm>
            <a:off x="681000" y="3477667"/>
            <a:ext cx="617537" cy="233362"/>
          </a:xfrm>
          <a:custGeom>
            <a:avLst/>
            <a:gdLst/>
            <a:ahLst/>
            <a:cxnLst>
              <a:cxn ang="0">
                <a:pos x="211" y="29"/>
              </a:cxn>
              <a:cxn ang="0">
                <a:pos x="209" y="26"/>
              </a:cxn>
              <a:cxn ang="0">
                <a:pos x="216" y="25"/>
              </a:cxn>
              <a:cxn ang="0">
                <a:pos x="188" y="6"/>
              </a:cxn>
              <a:cxn ang="0">
                <a:pos x="138" y="2"/>
              </a:cxn>
              <a:cxn ang="0">
                <a:pos x="64" y="23"/>
              </a:cxn>
              <a:cxn ang="0">
                <a:pos x="9" y="69"/>
              </a:cxn>
              <a:cxn ang="0">
                <a:pos x="0" y="82"/>
              </a:cxn>
            </a:cxnLst>
            <a:rect l="0" t="0" r="r" b="b"/>
            <a:pathLst>
              <a:path w="217" h="82">
                <a:moveTo>
                  <a:pt x="211" y="29"/>
                </a:moveTo>
                <a:cubicBezTo>
                  <a:pt x="210" y="27"/>
                  <a:pt x="208" y="26"/>
                  <a:pt x="209" y="26"/>
                </a:cubicBezTo>
                <a:cubicBezTo>
                  <a:pt x="210" y="27"/>
                  <a:pt x="217" y="28"/>
                  <a:pt x="216" y="25"/>
                </a:cubicBezTo>
                <a:cubicBezTo>
                  <a:pt x="214" y="22"/>
                  <a:pt x="194" y="9"/>
                  <a:pt x="188" y="6"/>
                </a:cubicBezTo>
                <a:cubicBezTo>
                  <a:pt x="183" y="4"/>
                  <a:pt x="146" y="0"/>
                  <a:pt x="138" y="2"/>
                </a:cubicBezTo>
                <a:cubicBezTo>
                  <a:pt x="129" y="3"/>
                  <a:pt x="90" y="16"/>
                  <a:pt x="64" y="23"/>
                </a:cubicBezTo>
                <a:cubicBezTo>
                  <a:pt x="45" y="28"/>
                  <a:pt x="22" y="52"/>
                  <a:pt x="9" y="69"/>
                </a:cubicBezTo>
                <a:cubicBezTo>
                  <a:pt x="5" y="74"/>
                  <a:pt x="1" y="79"/>
                  <a:pt x="0" y="8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6" name="Freeform 45"/>
          <p:cNvSpPr>
            <a:spLocks/>
          </p:cNvSpPr>
          <p:nvPr/>
        </p:nvSpPr>
        <p:spPr bwMode="auto">
          <a:xfrm>
            <a:off x="1269962" y="3545929"/>
            <a:ext cx="657225" cy="1443038"/>
          </a:xfrm>
          <a:custGeom>
            <a:avLst/>
            <a:gdLst/>
            <a:ahLst/>
            <a:cxnLst>
              <a:cxn ang="0">
                <a:pos x="414" y="905"/>
              </a:cxn>
              <a:cxn ang="0">
                <a:pos x="414" y="909"/>
              </a:cxn>
              <a:cxn ang="0">
                <a:pos x="396" y="871"/>
              </a:cxn>
              <a:cxn ang="0">
                <a:pos x="371" y="776"/>
              </a:cxn>
              <a:cxn ang="0">
                <a:pos x="292" y="671"/>
              </a:cxn>
              <a:cxn ang="0">
                <a:pos x="197" y="622"/>
              </a:cxn>
              <a:cxn ang="0">
                <a:pos x="82" y="574"/>
              </a:cxn>
              <a:cxn ang="0">
                <a:pos x="64" y="500"/>
              </a:cxn>
              <a:cxn ang="0">
                <a:pos x="72" y="454"/>
              </a:cxn>
              <a:cxn ang="0">
                <a:pos x="100" y="421"/>
              </a:cxn>
              <a:cxn ang="0">
                <a:pos x="177" y="389"/>
              </a:cxn>
              <a:cxn ang="0">
                <a:pos x="202" y="355"/>
              </a:cxn>
              <a:cxn ang="0">
                <a:pos x="188" y="323"/>
              </a:cxn>
              <a:cxn ang="0">
                <a:pos x="190" y="303"/>
              </a:cxn>
              <a:cxn ang="0">
                <a:pos x="186" y="278"/>
              </a:cxn>
              <a:cxn ang="0">
                <a:pos x="174" y="283"/>
              </a:cxn>
              <a:cxn ang="0">
                <a:pos x="183" y="262"/>
              </a:cxn>
              <a:cxn ang="0">
                <a:pos x="159" y="221"/>
              </a:cxn>
              <a:cxn ang="0">
                <a:pos x="170" y="188"/>
              </a:cxn>
              <a:cxn ang="0">
                <a:pos x="156" y="163"/>
              </a:cxn>
              <a:cxn ang="0">
                <a:pos x="88" y="129"/>
              </a:cxn>
              <a:cxn ang="0">
                <a:pos x="82" y="113"/>
              </a:cxn>
              <a:cxn ang="0">
                <a:pos x="82" y="84"/>
              </a:cxn>
              <a:cxn ang="0">
                <a:pos x="23" y="23"/>
              </a:cxn>
              <a:cxn ang="0">
                <a:pos x="0" y="0"/>
              </a:cxn>
            </a:cxnLst>
            <a:rect l="0" t="0" r="r" b="b"/>
            <a:pathLst>
              <a:path w="414" h="909">
                <a:moveTo>
                  <a:pt x="414" y="905"/>
                </a:moveTo>
                <a:cubicBezTo>
                  <a:pt x="414" y="907"/>
                  <a:pt x="414" y="909"/>
                  <a:pt x="414" y="909"/>
                </a:cubicBezTo>
                <a:cubicBezTo>
                  <a:pt x="410" y="902"/>
                  <a:pt x="398" y="879"/>
                  <a:pt x="396" y="871"/>
                </a:cubicBezTo>
                <a:cubicBezTo>
                  <a:pt x="394" y="864"/>
                  <a:pt x="376" y="785"/>
                  <a:pt x="371" y="776"/>
                </a:cubicBezTo>
                <a:cubicBezTo>
                  <a:pt x="366" y="767"/>
                  <a:pt x="297" y="680"/>
                  <a:pt x="292" y="671"/>
                </a:cubicBezTo>
                <a:cubicBezTo>
                  <a:pt x="287" y="662"/>
                  <a:pt x="208" y="626"/>
                  <a:pt x="197" y="622"/>
                </a:cubicBezTo>
                <a:cubicBezTo>
                  <a:pt x="188" y="619"/>
                  <a:pt x="84" y="577"/>
                  <a:pt x="82" y="574"/>
                </a:cubicBezTo>
                <a:cubicBezTo>
                  <a:pt x="79" y="568"/>
                  <a:pt x="68" y="506"/>
                  <a:pt x="64" y="500"/>
                </a:cubicBezTo>
                <a:cubicBezTo>
                  <a:pt x="63" y="497"/>
                  <a:pt x="64" y="484"/>
                  <a:pt x="72" y="454"/>
                </a:cubicBezTo>
                <a:cubicBezTo>
                  <a:pt x="79" y="423"/>
                  <a:pt x="91" y="425"/>
                  <a:pt x="100" y="421"/>
                </a:cubicBezTo>
                <a:cubicBezTo>
                  <a:pt x="127" y="409"/>
                  <a:pt x="168" y="394"/>
                  <a:pt x="177" y="389"/>
                </a:cubicBezTo>
                <a:cubicBezTo>
                  <a:pt x="193" y="378"/>
                  <a:pt x="199" y="364"/>
                  <a:pt x="202" y="355"/>
                </a:cubicBezTo>
                <a:cubicBezTo>
                  <a:pt x="204" y="346"/>
                  <a:pt x="190" y="326"/>
                  <a:pt x="188" y="323"/>
                </a:cubicBezTo>
                <a:cubicBezTo>
                  <a:pt x="188" y="319"/>
                  <a:pt x="190" y="308"/>
                  <a:pt x="190" y="303"/>
                </a:cubicBezTo>
                <a:cubicBezTo>
                  <a:pt x="190" y="299"/>
                  <a:pt x="186" y="278"/>
                  <a:pt x="186" y="278"/>
                </a:cubicBezTo>
                <a:cubicBezTo>
                  <a:pt x="174" y="283"/>
                  <a:pt x="174" y="283"/>
                  <a:pt x="174" y="283"/>
                </a:cubicBezTo>
                <a:cubicBezTo>
                  <a:pt x="174" y="283"/>
                  <a:pt x="183" y="267"/>
                  <a:pt x="183" y="262"/>
                </a:cubicBezTo>
                <a:cubicBezTo>
                  <a:pt x="183" y="256"/>
                  <a:pt x="163" y="224"/>
                  <a:pt x="159" y="221"/>
                </a:cubicBezTo>
                <a:cubicBezTo>
                  <a:pt x="156" y="217"/>
                  <a:pt x="161" y="206"/>
                  <a:pt x="170" y="188"/>
                </a:cubicBezTo>
                <a:cubicBezTo>
                  <a:pt x="179" y="170"/>
                  <a:pt x="161" y="165"/>
                  <a:pt x="156" y="163"/>
                </a:cubicBezTo>
                <a:cubicBezTo>
                  <a:pt x="152" y="161"/>
                  <a:pt x="88" y="129"/>
                  <a:pt x="88" y="129"/>
                </a:cubicBezTo>
                <a:cubicBezTo>
                  <a:pt x="88" y="129"/>
                  <a:pt x="89" y="118"/>
                  <a:pt x="82" y="113"/>
                </a:cubicBezTo>
                <a:cubicBezTo>
                  <a:pt x="77" y="109"/>
                  <a:pt x="82" y="90"/>
                  <a:pt x="82" y="84"/>
                </a:cubicBezTo>
                <a:cubicBezTo>
                  <a:pt x="82" y="79"/>
                  <a:pt x="23" y="23"/>
                  <a:pt x="23" y="23"/>
                </a:cubicBezTo>
                <a:cubicBezTo>
                  <a:pt x="23" y="23"/>
                  <a:pt x="7" y="5"/>
                  <a:pt x="0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7" name="Freeform 46"/>
          <p:cNvSpPr>
            <a:spLocks/>
          </p:cNvSpPr>
          <p:nvPr/>
        </p:nvSpPr>
        <p:spPr bwMode="auto">
          <a:xfrm>
            <a:off x="1927187" y="4296817"/>
            <a:ext cx="250825" cy="685800"/>
          </a:xfrm>
          <a:custGeom>
            <a:avLst/>
            <a:gdLst/>
            <a:ahLst/>
            <a:cxnLst>
              <a:cxn ang="0">
                <a:pos x="151" y="48"/>
              </a:cxn>
              <a:cxn ang="0">
                <a:pos x="142" y="59"/>
              </a:cxn>
              <a:cxn ang="0">
                <a:pos x="154" y="39"/>
              </a:cxn>
              <a:cxn ang="0">
                <a:pos x="153" y="16"/>
              </a:cxn>
              <a:cxn ang="0">
                <a:pos x="135" y="0"/>
              </a:cxn>
              <a:cxn ang="0">
                <a:pos x="88" y="65"/>
              </a:cxn>
              <a:cxn ang="0">
                <a:pos x="56" y="95"/>
              </a:cxn>
              <a:cxn ang="0">
                <a:pos x="45" y="156"/>
              </a:cxn>
              <a:cxn ang="0">
                <a:pos x="48" y="192"/>
              </a:cxn>
              <a:cxn ang="0">
                <a:pos x="47" y="222"/>
              </a:cxn>
              <a:cxn ang="0">
                <a:pos x="48" y="281"/>
              </a:cxn>
              <a:cxn ang="0">
                <a:pos x="38" y="285"/>
              </a:cxn>
              <a:cxn ang="0">
                <a:pos x="18" y="369"/>
              </a:cxn>
              <a:cxn ang="0">
                <a:pos x="0" y="432"/>
              </a:cxn>
            </a:cxnLst>
            <a:rect l="0" t="0" r="r" b="b"/>
            <a:pathLst>
              <a:path w="158" h="432">
                <a:moveTo>
                  <a:pt x="151" y="48"/>
                </a:moveTo>
                <a:cubicBezTo>
                  <a:pt x="150" y="50"/>
                  <a:pt x="142" y="60"/>
                  <a:pt x="142" y="59"/>
                </a:cubicBezTo>
                <a:cubicBezTo>
                  <a:pt x="142" y="58"/>
                  <a:pt x="152" y="46"/>
                  <a:pt x="154" y="39"/>
                </a:cubicBezTo>
                <a:cubicBezTo>
                  <a:pt x="158" y="32"/>
                  <a:pt x="153" y="16"/>
                  <a:pt x="153" y="16"/>
                </a:cubicBezTo>
                <a:cubicBezTo>
                  <a:pt x="153" y="16"/>
                  <a:pt x="144" y="2"/>
                  <a:pt x="135" y="0"/>
                </a:cubicBezTo>
                <a:cubicBezTo>
                  <a:pt x="127" y="0"/>
                  <a:pt x="92" y="61"/>
                  <a:pt x="88" y="65"/>
                </a:cubicBezTo>
                <a:cubicBezTo>
                  <a:pt x="84" y="70"/>
                  <a:pt x="61" y="88"/>
                  <a:pt x="56" y="95"/>
                </a:cubicBezTo>
                <a:cubicBezTo>
                  <a:pt x="48" y="102"/>
                  <a:pt x="48" y="142"/>
                  <a:pt x="45" y="156"/>
                </a:cubicBezTo>
                <a:cubicBezTo>
                  <a:pt x="41" y="168"/>
                  <a:pt x="47" y="185"/>
                  <a:pt x="48" y="192"/>
                </a:cubicBezTo>
                <a:cubicBezTo>
                  <a:pt x="50" y="197"/>
                  <a:pt x="47" y="215"/>
                  <a:pt x="47" y="222"/>
                </a:cubicBezTo>
                <a:cubicBezTo>
                  <a:pt x="47" y="229"/>
                  <a:pt x="48" y="281"/>
                  <a:pt x="48" y="281"/>
                </a:cubicBezTo>
                <a:cubicBezTo>
                  <a:pt x="48" y="281"/>
                  <a:pt x="38" y="281"/>
                  <a:pt x="38" y="285"/>
                </a:cubicBezTo>
                <a:cubicBezTo>
                  <a:pt x="36" y="289"/>
                  <a:pt x="20" y="355"/>
                  <a:pt x="18" y="369"/>
                </a:cubicBezTo>
                <a:cubicBezTo>
                  <a:pt x="16" y="380"/>
                  <a:pt x="4" y="416"/>
                  <a:pt x="0" y="43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8" name="Freeform 47"/>
          <p:cNvSpPr>
            <a:spLocks/>
          </p:cNvSpPr>
          <p:nvPr/>
        </p:nvSpPr>
        <p:spPr bwMode="auto">
          <a:xfrm>
            <a:off x="2166900" y="4226967"/>
            <a:ext cx="255587" cy="147637"/>
          </a:xfrm>
          <a:custGeom>
            <a:avLst/>
            <a:gdLst/>
            <a:ahLst/>
            <a:cxnLst>
              <a:cxn ang="0">
                <a:pos x="90" y="4"/>
              </a:cxn>
              <a:cxn ang="0">
                <a:pos x="84" y="1"/>
              </a:cxn>
              <a:cxn ang="0">
                <a:pos x="64" y="12"/>
              </a:cxn>
              <a:cxn ang="0">
                <a:pos x="48" y="32"/>
              </a:cxn>
              <a:cxn ang="0">
                <a:pos x="36" y="44"/>
              </a:cxn>
              <a:cxn ang="0">
                <a:pos x="29" y="45"/>
              </a:cxn>
              <a:cxn ang="0">
                <a:pos x="7" y="47"/>
              </a:cxn>
              <a:cxn ang="0">
                <a:pos x="0" y="52"/>
              </a:cxn>
            </a:cxnLst>
            <a:rect l="0" t="0" r="r" b="b"/>
            <a:pathLst>
              <a:path w="90" h="52">
                <a:moveTo>
                  <a:pt x="90" y="4"/>
                </a:moveTo>
                <a:cubicBezTo>
                  <a:pt x="89" y="2"/>
                  <a:pt x="86" y="2"/>
                  <a:pt x="84" y="1"/>
                </a:cubicBezTo>
                <a:cubicBezTo>
                  <a:pt x="80" y="0"/>
                  <a:pt x="68" y="9"/>
                  <a:pt x="64" y="12"/>
                </a:cubicBezTo>
                <a:cubicBezTo>
                  <a:pt x="60" y="15"/>
                  <a:pt x="53" y="26"/>
                  <a:pt x="48" y="32"/>
                </a:cubicBezTo>
                <a:cubicBezTo>
                  <a:pt x="42" y="38"/>
                  <a:pt x="36" y="44"/>
                  <a:pt x="36" y="44"/>
                </a:cubicBezTo>
                <a:cubicBezTo>
                  <a:pt x="36" y="44"/>
                  <a:pt x="33" y="47"/>
                  <a:pt x="29" y="45"/>
                </a:cubicBezTo>
                <a:cubicBezTo>
                  <a:pt x="24" y="43"/>
                  <a:pt x="13" y="45"/>
                  <a:pt x="7" y="47"/>
                </a:cubicBezTo>
                <a:cubicBezTo>
                  <a:pt x="5" y="47"/>
                  <a:pt x="2" y="49"/>
                  <a:pt x="0" y="5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9" name="Freeform 48"/>
          <p:cNvSpPr>
            <a:spLocks/>
          </p:cNvSpPr>
          <p:nvPr/>
        </p:nvSpPr>
        <p:spPr bwMode="auto">
          <a:xfrm>
            <a:off x="2309775" y="4228554"/>
            <a:ext cx="115887" cy="207963"/>
          </a:xfrm>
          <a:custGeom>
            <a:avLst/>
            <a:gdLst/>
            <a:ahLst/>
            <a:cxnLst>
              <a:cxn ang="0">
                <a:pos x="0" y="131"/>
              </a:cxn>
              <a:cxn ang="0">
                <a:pos x="0" y="122"/>
              </a:cxn>
              <a:cxn ang="0">
                <a:pos x="11" y="97"/>
              </a:cxn>
              <a:cxn ang="0">
                <a:pos x="32" y="61"/>
              </a:cxn>
              <a:cxn ang="0">
                <a:pos x="69" y="17"/>
              </a:cxn>
              <a:cxn ang="0">
                <a:pos x="67" y="0"/>
              </a:cxn>
            </a:cxnLst>
            <a:rect l="0" t="0" r="r" b="b"/>
            <a:pathLst>
              <a:path w="73" h="131">
                <a:moveTo>
                  <a:pt x="0" y="131"/>
                </a:moveTo>
                <a:cubicBezTo>
                  <a:pt x="0" y="127"/>
                  <a:pt x="0" y="124"/>
                  <a:pt x="0" y="122"/>
                </a:cubicBezTo>
                <a:cubicBezTo>
                  <a:pt x="0" y="120"/>
                  <a:pt x="9" y="99"/>
                  <a:pt x="11" y="97"/>
                </a:cubicBezTo>
                <a:cubicBezTo>
                  <a:pt x="12" y="94"/>
                  <a:pt x="30" y="67"/>
                  <a:pt x="32" y="61"/>
                </a:cubicBezTo>
                <a:cubicBezTo>
                  <a:pt x="34" y="56"/>
                  <a:pt x="61" y="29"/>
                  <a:pt x="69" y="17"/>
                </a:cubicBezTo>
                <a:cubicBezTo>
                  <a:pt x="73" y="11"/>
                  <a:pt x="69" y="2"/>
                  <a:pt x="67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0" name="Freeform 49"/>
          <p:cNvSpPr>
            <a:spLocks/>
          </p:cNvSpPr>
          <p:nvPr/>
        </p:nvSpPr>
        <p:spPr bwMode="auto">
          <a:xfrm>
            <a:off x="2019262" y="4436517"/>
            <a:ext cx="355600" cy="1216025"/>
          </a:xfrm>
          <a:custGeom>
            <a:avLst/>
            <a:gdLst/>
            <a:ahLst/>
            <a:cxnLst>
              <a:cxn ang="0">
                <a:pos x="0" y="427"/>
              </a:cxn>
              <a:cxn ang="0">
                <a:pos x="28" y="392"/>
              </a:cxn>
              <a:cxn ang="0">
                <a:pos x="50" y="319"/>
              </a:cxn>
              <a:cxn ang="0">
                <a:pos x="56" y="263"/>
              </a:cxn>
              <a:cxn ang="0">
                <a:pos x="57" y="232"/>
              </a:cxn>
              <a:cxn ang="0">
                <a:pos x="59" y="226"/>
              </a:cxn>
              <a:cxn ang="0">
                <a:pos x="55" y="213"/>
              </a:cxn>
              <a:cxn ang="0">
                <a:pos x="71" y="161"/>
              </a:cxn>
              <a:cxn ang="0">
                <a:pos x="77" y="131"/>
              </a:cxn>
              <a:cxn ang="0">
                <a:pos x="64" y="123"/>
              </a:cxn>
              <a:cxn ang="0">
                <a:pos x="69" y="111"/>
              </a:cxn>
              <a:cxn ang="0">
                <a:pos x="73" y="87"/>
              </a:cxn>
              <a:cxn ang="0">
                <a:pos x="104" y="65"/>
              </a:cxn>
              <a:cxn ang="0">
                <a:pos x="123" y="36"/>
              </a:cxn>
              <a:cxn ang="0">
                <a:pos x="105" y="5"/>
              </a:cxn>
              <a:cxn ang="0">
                <a:pos x="102" y="0"/>
              </a:cxn>
            </a:cxnLst>
            <a:rect l="0" t="0" r="r" b="b"/>
            <a:pathLst>
              <a:path w="125" h="427">
                <a:moveTo>
                  <a:pt x="0" y="427"/>
                </a:moveTo>
                <a:cubicBezTo>
                  <a:pt x="15" y="421"/>
                  <a:pt x="26" y="396"/>
                  <a:pt x="28" y="392"/>
                </a:cubicBezTo>
                <a:cubicBezTo>
                  <a:pt x="33" y="379"/>
                  <a:pt x="47" y="332"/>
                  <a:pt x="50" y="319"/>
                </a:cubicBezTo>
                <a:cubicBezTo>
                  <a:pt x="52" y="312"/>
                  <a:pt x="55" y="267"/>
                  <a:pt x="56" y="263"/>
                </a:cubicBezTo>
                <a:cubicBezTo>
                  <a:pt x="56" y="258"/>
                  <a:pt x="57" y="232"/>
                  <a:pt x="57" y="232"/>
                </a:cubicBezTo>
                <a:cubicBezTo>
                  <a:pt x="59" y="226"/>
                  <a:pt x="59" y="226"/>
                  <a:pt x="59" y="226"/>
                </a:cubicBezTo>
                <a:cubicBezTo>
                  <a:pt x="59" y="226"/>
                  <a:pt x="55" y="215"/>
                  <a:pt x="55" y="213"/>
                </a:cubicBezTo>
                <a:cubicBezTo>
                  <a:pt x="55" y="211"/>
                  <a:pt x="69" y="166"/>
                  <a:pt x="71" y="161"/>
                </a:cubicBezTo>
                <a:cubicBezTo>
                  <a:pt x="72" y="155"/>
                  <a:pt x="78" y="133"/>
                  <a:pt x="77" y="131"/>
                </a:cubicBezTo>
                <a:cubicBezTo>
                  <a:pt x="76" y="129"/>
                  <a:pt x="64" y="123"/>
                  <a:pt x="64" y="123"/>
                </a:cubicBezTo>
                <a:cubicBezTo>
                  <a:pt x="64" y="123"/>
                  <a:pt x="67" y="115"/>
                  <a:pt x="69" y="111"/>
                </a:cubicBezTo>
                <a:cubicBezTo>
                  <a:pt x="70" y="107"/>
                  <a:pt x="70" y="90"/>
                  <a:pt x="73" y="87"/>
                </a:cubicBezTo>
                <a:cubicBezTo>
                  <a:pt x="77" y="84"/>
                  <a:pt x="95" y="71"/>
                  <a:pt x="104" y="65"/>
                </a:cubicBezTo>
                <a:cubicBezTo>
                  <a:pt x="113" y="58"/>
                  <a:pt x="122" y="42"/>
                  <a:pt x="123" y="36"/>
                </a:cubicBezTo>
                <a:cubicBezTo>
                  <a:pt x="125" y="30"/>
                  <a:pt x="107" y="7"/>
                  <a:pt x="105" y="5"/>
                </a:cubicBezTo>
                <a:cubicBezTo>
                  <a:pt x="103" y="4"/>
                  <a:pt x="103" y="2"/>
                  <a:pt x="102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1" name="Freeform 50"/>
          <p:cNvSpPr>
            <a:spLocks/>
          </p:cNvSpPr>
          <p:nvPr/>
        </p:nvSpPr>
        <p:spPr bwMode="auto">
          <a:xfrm>
            <a:off x="1708112" y="5623967"/>
            <a:ext cx="325438" cy="73025"/>
          </a:xfrm>
          <a:custGeom>
            <a:avLst/>
            <a:gdLst/>
            <a:ahLst/>
            <a:cxnLst>
              <a:cxn ang="0">
                <a:pos x="0" y="43"/>
              </a:cxn>
              <a:cxn ang="0">
                <a:pos x="6" y="37"/>
              </a:cxn>
              <a:cxn ang="0">
                <a:pos x="29" y="46"/>
              </a:cxn>
              <a:cxn ang="0">
                <a:pos x="74" y="23"/>
              </a:cxn>
              <a:cxn ang="0">
                <a:pos x="74" y="0"/>
              </a:cxn>
              <a:cxn ang="0">
                <a:pos x="106" y="12"/>
              </a:cxn>
              <a:cxn ang="0">
                <a:pos x="204" y="15"/>
              </a:cxn>
              <a:cxn ang="0">
                <a:pos x="196" y="18"/>
              </a:cxn>
            </a:cxnLst>
            <a:rect l="0" t="0" r="r" b="b"/>
            <a:pathLst>
              <a:path w="205" h="46">
                <a:moveTo>
                  <a:pt x="0" y="43"/>
                </a:moveTo>
                <a:cubicBezTo>
                  <a:pt x="0" y="41"/>
                  <a:pt x="6" y="37"/>
                  <a:pt x="6" y="37"/>
                </a:cubicBezTo>
                <a:cubicBezTo>
                  <a:pt x="6" y="37"/>
                  <a:pt x="26" y="46"/>
                  <a:pt x="29" y="46"/>
                </a:cubicBezTo>
                <a:cubicBezTo>
                  <a:pt x="33" y="46"/>
                  <a:pt x="69" y="30"/>
                  <a:pt x="74" y="23"/>
                </a:cubicBezTo>
                <a:cubicBezTo>
                  <a:pt x="79" y="16"/>
                  <a:pt x="74" y="0"/>
                  <a:pt x="74" y="0"/>
                </a:cubicBezTo>
                <a:cubicBezTo>
                  <a:pt x="74" y="0"/>
                  <a:pt x="85" y="0"/>
                  <a:pt x="106" y="12"/>
                </a:cubicBezTo>
                <a:cubicBezTo>
                  <a:pt x="126" y="25"/>
                  <a:pt x="175" y="19"/>
                  <a:pt x="204" y="15"/>
                </a:cubicBezTo>
                <a:cubicBezTo>
                  <a:pt x="205" y="15"/>
                  <a:pt x="194" y="18"/>
                  <a:pt x="196" y="18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2" name="Freeform 51"/>
          <p:cNvSpPr>
            <a:spLocks/>
          </p:cNvSpPr>
          <p:nvPr/>
        </p:nvSpPr>
        <p:spPr bwMode="auto">
          <a:xfrm>
            <a:off x="1717637" y="5689054"/>
            <a:ext cx="50800" cy="466725"/>
          </a:xfrm>
          <a:custGeom>
            <a:avLst/>
            <a:gdLst/>
            <a:ahLst/>
            <a:cxnLst>
              <a:cxn ang="0">
                <a:pos x="18" y="164"/>
              </a:cxn>
              <a:cxn ang="0">
                <a:pos x="13" y="138"/>
              </a:cxn>
              <a:cxn ang="0">
                <a:pos x="9" y="69"/>
              </a:cxn>
              <a:cxn ang="0">
                <a:pos x="0" y="0"/>
              </a:cxn>
            </a:cxnLst>
            <a:rect l="0" t="0" r="r" b="b"/>
            <a:pathLst>
              <a:path w="18" h="164">
                <a:moveTo>
                  <a:pt x="18" y="164"/>
                </a:moveTo>
                <a:cubicBezTo>
                  <a:pt x="18" y="161"/>
                  <a:pt x="13" y="141"/>
                  <a:pt x="13" y="138"/>
                </a:cubicBezTo>
                <a:cubicBezTo>
                  <a:pt x="13" y="136"/>
                  <a:pt x="9" y="71"/>
                  <a:pt x="9" y="69"/>
                </a:cubicBezTo>
                <a:cubicBezTo>
                  <a:pt x="10" y="67"/>
                  <a:pt x="2" y="11"/>
                  <a:pt x="0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3" name="Line 52"/>
          <p:cNvSpPr>
            <a:spLocks noChangeShapeType="1"/>
          </p:cNvSpPr>
          <p:nvPr/>
        </p:nvSpPr>
        <p:spPr bwMode="auto">
          <a:xfrm flipH="1">
            <a:off x="1750975" y="6162129"/>
            <a:ext cx="1622425" cy="1588"/>
          </a:xfrm>
          <a:prstGeom prst="line">
            <a:avLst/>
          </a:prstGeom>
          <a:noFill/>
          <a:ln w="33338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4" name="Line 56"/>
          <p:cNvSpPr>
            <a:spLocks noChangeShapeType="1"/>
          </p:cNvSpPr>
          <p:nvPr/>
        </p:nvSpPr>
        <p:spPr bwMode="auto">
          <a:xfrm flipH="1" flipV="1">
            <a:off x="3355934" y="6162140"/>
            <a:ext cx="5788066" cy="3164"/>
          </a:xfrm>
          <a:prstGeom prst="line">
            <a:avLst/>
          </a:prstGeom>
          <a:noFill/>
          <a:ln w="33338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1907704" y="5703639"/>
            <a:ext cx="70020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latin typeface="Times New Roman"/>
                <a:cs typeface="Times New Roman"/>
              </a:rPr>
              <a:t>Xiaofeng</a:t>
            </a:r>
            <a:r>
              <a:rPr lang="en-US" sz="1200" dirty="0">
                <a:latin typeface="Times New Roman"/>
                <a:cs typeface="Times New Roman"/>
              </a:rPr>
              <a:t> Wang, Gang Li, </a:t>
            </a:r>
            <a:r>
              <a:rPr lang="en-US" sz="1200" dirty="0" err="1">
                <a:latin typeface="Times New Roman"/>
                <a:cs typeface="Times New Roman"/>
              </a:rPr>
              <a:t>Guang</a:t>
            </a:r>
            <a:r>
              <a:rPr lang="en-US" sz="1200" dirty="0">
                <a:latin typeface="Times New Roman"/>
                <a:cs typeface="Times New Roman"/>
              </a:rPr>
              <a:t> Jiang, </a:t>
            </a:r>
            <a:r>
              <a:rPr lang="en-US" sz="1200" dirty="0" err="1">
                <a:latin typeface="Times New Roman"/>
                <a:cs typeface="Times New Roman"/>
              </a:rPr>
              <a:t>Zhongzhi</a:t>
            </a:r>
            <a:r>
              <a:rPr lang="en-US" sz="1200" dirty="0">
                <a:latin typeface="Times New Roman"/>
                <a:cs typeface="Times New Roman"/>
              </a:rPr>
              <a:t> Shi. </a:t>
            </a:r>
            <a:r>
              <a:rPr lang="en-US" sz="1200" i="1" dirty="0">
                <a:latin typeface="Times New Roman"/>
                <a:cs typeface="Times New Roman"/>
              </a:rPr>
              <a:t>Semantic Trajectory based Event Detection and Event Pattern Minin</a:t>
            </a:r>
            <a:r>
              <a:rPr lang="en-US" sz="1200" dirty="0">
                <a:latin typeface="Times New Roman"/>
                <a:cs typeface="Times New Roman"/>
              </a:rPr>
              <a:t>g, Knowledge and Information Systems (KAIS), pp. 1-25, 2011.</a:t>
            </a:r>
          </a:p>
        </p:txBody>
      </p:sp>
      <p:pic>
        <p:nvPicPr>
          <p:cNvPr id="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59460" y="1572469"/>
            <a:ext cx="5033020" cy="3944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90146" y="2134576"/>
            <a:ext cx="2505790" cy="16544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1590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2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2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grpId="0" nodeType="withEffect">
                                  <p:stCondLst>
                                    <p:cond delay="29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2" fill="hold" grpId="0" nodeType="withEffect">
                                  <p:stCondLst>
                                    <p:cond delay="33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2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2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2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4500"/>
                            </p:stCondLst>
                            <p:childTnLst>
                              <p:par>
                                <p:cTn id="6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0"/>
                            </p:stCondLst>
                            <p:childTnLst>
                              <p:par>
                                <p:cTn id="64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6000"/>
                            </p:stCondLst>
                            <p:childTnLst>
                              <p:par>
                                <p:cTn id="71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P.R. Applications</a:t>
            </a:r>
            <a:br>
              <a:rPr lang="en-US" dirty="0"/>
            </a:br>
            <a:r>
              <a:rPr lang="en-US" sz="2200" dirty="0"/>
              <a:t>(Case </a:t>
            </a:r>
            <a:r>
              <a:rPr lang="en-US" altLang="zh-CN" sz="2200" dirty="0"/>
              <a:t>5</a:t>
            </a:r>
            <a:r>
              <a:rPr lang="en-US" sz="2200" dirty="0"/>
              <a:t>: Video Surveillance)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3836640" y="6376243"/>
            <a:ext cx="3543672" cy="365125"/>
          </a:xfrm>
          <a:prstGeom prst="rect">
            <a:avLst/>
          </a:prstGeom>
        </p:spPr>
        <p:txBody>
          <a:bodyPr/>
          <a:lstStyle/>
          <a:p>
            <a:r>
              <a:rPr lang="en-AU"/>
              <a:t>Recent Research @ TULIP Lab</a:t>
            </a:r>
          </a:p>
        </p:txBody>
      </p:sp>
      <p:sp>
        <p:nvSpPr>
          <p:cNvPr id="6" name="Freeform 33"/>
          <p:cNvSpPr>
            <a:spLocks/>
          </p:cNvSpPr>
          <p:nvPr/>
        </p:nvSpPr>
        <p:spPr bwMode="auto">
          <a:xfrm>
            <a:off x="701637" y="5681117"/>
            <a:ext cx="1012825" cy="374650"/>
          </a:xfrm>
          <a:custGeom>
            <a:avLst/>
            <a:gdLst/>
            <a:ahLst/>
            <a:cxnLst>
              <a:cxn ang="0">
                <a:pos x="0" y="94"/>
              </a:cxn>
              <a:cxn ang="0">
                <a:pos x="85" y="106"/>
              </a:cxn>
              <a:cxn ang="0">
                <a:pos x="187" y="77"/>
              </a:cxn>
              <a:cxn ang="0">
                <a:pos x="249" y="58"/>
              </a:cxn>
              <a:cxn ang="0">
                <a:pos x="315" y="14"/>
              </a:cxn>
              <a:cxn ang="0">
                <a:pos x="348" y="2"/>
              </a:cxn>
              <a:cxn ang="0">
                <a:pos x="356" y="0"/>
              </a:cxn>
            </a:cxnLst>
            <a:rect l="0" t="0" r="r" b="b"/>
            <a:pathLst>
              <a:path w="356" h="132">
                <a:moveTo>
                  <a:pt x="0" y="94"/>
                </a:moveTo>
                <a:cubicBezTo>
                  <a:pt x="6" y="101"/>
                  <a:pt x="26" y="132"/>
                  <a:pt x="85" y="106"/>
                </a:cubicBezTo>
                <a:cubicBezTo>
                  <a:pt x="106" y="97"/>
                  <a:pt x="176" y="80"/>
                  <a:pt x="187" y="77"/>
                </a:cubicBezTo>
                <a:cubicBezTo>
                  <a:pt x="198" y="75"/>
                  <a:pt x="223" y="61"/>
                  <a:pt x="249" y="58"/>
                </a:cubicBezTo>
                <a:cubicBezTo>
                  <a:pt x="276" y="54"/>
                  <a:pt x="293" y="22"/>
                  <a:pt x="315" y="14"/>
                </a:cubicBezTo>
                <a:cubicBezTo>
                  <a:pt x="337" y="5"/>
                  <a:pt x="333" y="1"/>
                  <a:pt x="348" y="2"/>
                </a:cubicBezTo>
                <a:cubicBezTo>
                  <a:pt x="351" y="2"/>
                  <a:pt x="354" y="0"/>
                  <a:pt x="356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7" name="Freeform 34"/>
          <p:cNvSpPr>
            <a:spLocks/>
          </p:cNvSpPr>
          <p:nvPr/>
        </p:nvSpPr>
        <p:spPr bwMode="auto">
          <a:xfrm>
            <a:off x="2260562" y="4360317"/>
            <a:ext cx="57150" cy="90487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7" y="8"/>
              </a:cxn>
              <a:cxn ang="0">
                <a:pos x="14" y="24"/>
              </a:cxn>
              <a:cxn ang="0">
                <a:pos x="20" y="32"/>
              </a:cxn>
            </a:cxnLst>
            <a:rect l="0" t="0" r="r" b="b"/>
            <a:pathLst>
              <a:path w="20" h="32">
                <a:moveTo>
                  <a:pt x="0" y="0"/>
                </a:moveTo>
                <a:cubicBezTo>
                  <a:pt x="2" y="2"/>
                  <a:pt x="7" y="8"/>
                  <a:pt x="7" y="8"/>
                </a:cubicBezTo>
                <a:cubicBezTo>
                  <a:pt x="14" y="24"/>
                  <a:pt x="14" y="24"/>
                  <a:pt x="14" y="24"/>
                </a:cubicBezTo>
                <a:cubicBezTo>
                  <a:pt x="20" y="32"/>
                  <a:pt x="20" y="32"/>
                  <a:pt x="20" y="3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8" name="Freeform 35"/>
          <p:cNvSpPr>
            <a:spLocks/>
          </p:cNvSpPr>
          <p:nvPr/>
        </p:nvSpPr>
        <p:spPr bwMode="auto">
          <a:xfrm>
            <a:off x="2104987" y="4460329"/>
            <a:ext cx="201613" cy="698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7" y="24"/>
              </a:cxn>
              <a:cxn ang="0">
                <a:pos x="33" y="26"/>
              </a:cxn>
              <a:cxn ang="0">
                <a:pos x="57" y="40"/>
              </a:cxn>
              <a:cxn ang="0">
                <a:pos x="87" y="17"/>
              </a:cxn>
              <a:cxn ang="0">
                <a:pos x="109" y="21"/>
              </a:cxn>
              <a:cxn ang="0">
                <a:pos x="127" y="15"/>
              </a:cxn>
            </a:cxnLst>
            <a:rect l="0" t="0" r="r" b="b"/>
            <a:pathLst>
              <a:path w="127" h="44">
                <a:moveTo>
                  <a:pt x="0" y="0"/>
                </a:moveTo>
                <a:cubicBezTo>
                  <a:pt x="0" y="0"/>
                  <a:pt x="10" y="24"/>
                  <a:pt x="17" y="24"/>
                </a:cubicBezTo>
                <a:cubicBezTo>
                  <a:pt x="22" y="24"/>
                  <a:pt x="33" y="19"/>
                  <a:pt x="33" y="26"/>
                </a:cubicBezTo>
                <a:cubicBezTo>
                  <a:pt x="33" y="33"/>
                  <a:pt x="46" y="44"/>
                  <a:pt x="57" y="40"/>
                </a:cubicBezTo>
                <a:cubicBezTo>
                  <a:pt x="68" y="39"/>
                  <a:pt x="84" y="17"/>
                  <a:pt x="87" y="17"/>
                </a:cubicBezTo>
                <a:cubicBezTo>
                  <a:pt x="93" y="17"/>
                  <a:pt x="105" y="21"/>
                  <a:pt x="109" y="21"/>
                </a:cubicBezTo>
                <a:cubicBezTo>
                  <a:pt x="113" y="21"/>
                  <a:pt x="127" y="15"/>
                  <a:pt x="127" y="15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9" name="Freeform 36"/>
          <p:cNvSpPr>
            <a:spLocks/>
          </p:cNvSpPr>
          <p:nvPr/>
        </p:nvSpPr>
        <p:spPr bwMode="auto">
          <a:xfrm>
            <a:off x="2103400" y="4379367"/>
            <a:ext cx="60325" cy="96837"/>
          </a:xfrm>
          <a:custGeom>
            <a:avLst/>
            <a:gdLst/>
            <a:ahLst/>
            <a:cxnLst>
              <a:cxn ang="0">
                <a:pos x="21" y="0"/>
              </a:cxn>
              <a:cxn ang="0">
                <a:pos x="3" y="16"/>
              </a:cxn>
              <a:cxn ang="0">
                <a:pos x="1" y="28"/>
              </a:cxn>
              <a:cxn ang="0">
                <a:pos x="1" y="34"/>
              </a:cxn>
            </a:cxnLst>
            <a:rect l="0" t="0" r="r" b="b"/>
            <a:pathLst>
              <a:path w="21" h="34">
                <a:moveTo>
                  <a:pt x="21" y="0"/>
                </a:moveTo>
                <a:cubicBezTo>
                  <a:pt x="17" y="4"/>
                  <a:pt x="3" y="16"/>
                  <a:pt x="3" y="16"/>
                </a:cubicBezTo>
                <a:cubicBezTo>
                  <a:pt x="3" y="16"/>
                  <a:pt x="0" y="26"/>
                  <a:pt x="1" y="28"/>
                </a:cubicBezTo>
                <a:cubicBezTo>
                  <a:pt x="2" y="30"/>
                  <a:pt x="2" y="32"/>
                  <a:pt x="1" y="34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0" name="Freeform 37"/>
          <p:cNvSpPr>
            <a:spLocks/>
          </p:cNvSpPr>
          <p:nvPr/>
        </p:nvSpPr>
        <p:spPr bwMode="auto">
          <a:xfrm>
            <a:off x="1654137" y="4963567"/>
            <a:ext cx="171450" cy="660400"/>
          </a:xfrm>
          <a:custGeom>
            <a:avLst/>
            <a:gdLst/>
            <a:ahLst/>
            <a:cxnLst>
              <a:cxn ang="0">
                <a:pos x="2" y="0"/>
              </a:cxn>
              <a:cxn ang="0">
                <a:pos x="10" y="36"/>
              </a:cxn>
              <a:cxn ang="0">
                <a:pos x="14" y="54"/>
              </a:cxn>
              <a:cxn ang="0">
                <a:pos x="12" y="85"/>
              </a:cxn>
              <a:cxn ang="0">
                <a:pos x="5" y="109"/>
              </a:cxn>
              <a:cxn ang="0">
                <a:pos x="2" y="128"/>
              </a:cxn>
              <a:cxn ang="0">
                <a:pos x="21" y="146"/>
              </a:cxn>
              <a:cxn ang="0">
                <a:pos x="36" y="171"/>
              </a:cxn>
              <a:cxn ang="0">
                <a:pos x="44" y="212"/>
              </a:cxn>
              <a:cxn ang="0">
                <a:pos x="60" y="232"/>
              </a:cxn>
            </a:cxnLst>
            <a:rect l="0" t="0" r="r" b="b"/>
            <a:pathLst>
              <a:path w="60" h="232">
                <a:moveTo>
                  <a:pt x="2" y="0"/>
                </a:moveTo>
                <a:cubicBezTo>
                  <a:pt x="2" y="0"/>
                  <a:pt x="8" y="32"/>
                  <a:pt x="10" y="36"/>
                </a:cubicBezTo>
                <a:cubicBezTo>
                  <a:pt x="11" y="39"/>
                  <a:pt x="15" y="48"/>
                  <a:pt x="14" y="54"/>
                </a:cubicBezTo>
                <a:cubicBezTo>
                  <a:pt x="13" y="59"/>
                  <a:pt x="13" y="82"/>
                  <a:pt x="12" y="85"/>
                </a:cubicBezTo>
                <a:cubicBezTo>
                  <a:pt x="11" y="89"/>
                  <a:pt x="6" y="106"/>
                  <a:pt x="5" y="109"/>
                </a:cubicBezTo>
                <a:cubicBezTo>
                  <a:pt x="4" y="113"/>
                  <a:pt x="0" y="127"/>
                  <a:pt x="2" y="128"/>
                </a:cubicBezTo>
                <a:cubicBezTo>
                  <a:pt x="3" y="129"/>
                  <a:pt x="20" y="142"/>
                  <a:pt x="21" y="146"/>
                </a:cubicBezTo>
                <a:cubicBezTo>
                  <a:pt x="22" y="150"/>
                  <a:pt x="34" y="160"/>
                  <a:pt x="36" y="171"/>
                </a:cubicBezTo>
                <a:cubicBezTo>
                  <a:pt x="37" y="183"/>
                  <a:pt x="41" y="208"/>
                  <a:pt x="44" y="212"/>
                </a:cubicBezTo>
                <a:cubicBezTo>
                  <a:pt x="48" y="218"/>
                  <a:pt x="60" y="232"/>
                  <a:pt x="60" y="23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1" name="Freeform 38"/>
          <p:cNvSpPr>
            <a:spLocks/>
          </p:cNvSpPr>
          <p:nvPr/>
        </p:nvSpPr>
        <p:spPr bwMode="auto">
          <a:xfrm>
            <a:off x="936587" y="5093742"/>
            <a:ext cx="79375" cy="477837"/>
          </a:xfrm>
          <a:custGeom>
            <a:avLst/>
            <a:gdLst/>
            <a:ahLst/>
            <a:cxnLst>
              <a:cxn ang="0">
                <a:pos x="50" y="301"/>
              </a:cxn>
              <a:cxn ang="0">
                <a:pos x="41" y="282"/>
              </a:cxn>
              <a:cxn ang="0">
                <a:pos x="43" y="221"/>
              </a:cxn>
              <a:cxn ang="0">
                <a:pos x="20" y="70"/>
              </a:cxn>
              <a:cxn ang="0">
                <a:pos x="2" y="0"/>
              </a:cxn>
            </a:cxnLst>
            <a:rect l="0" t="0" r="r" b="b"/>
            <a:pathLst>
              <a:path w="50" h="301">
                <a:moveTo>
                  <a:pt x="50" y="301"/>
                </a:moveTo>
                <a:cubicBezTo>
                  <a:pt x="50" y="299"/>
                  <a:pt x="41" y="291"/>
                  <a:pt x="41" y="282"/>
                </a:cubicBezTo>
                <a:cubicBezTo>
                  <a:pt x="40" y="251"/>
                  <a:pt x="45" y="251"/>
                  <a:pt x="43" y="221"/>
                </a:cubicBezTo>
                <a:cubicBezTo>
                  <a:pt x="41" y="163"/>
                  <a:pt x="27" y="84"/>
                  <a:pt x="20" y="70"/>
                </a:cubicBezTo>
                <a:cubicBezTo>
                  <a:pt x="14" y="56"/>
                  <a:pt x="0" y="23"/>
                  <a:pt x="2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2" name="Freeform 39"/>
          <p:cNvSpPr>
            <a:spLocks/>
          </p:cNvSpPr>
          <p:nvPr/>
        </p:nvSpPr>
        <p:spPr bwMode="auto">
          <a:xfrm>
            <a:off x="1009612" y="5395367"/>
            <a:ext cx="741363" cy="176212"/>
          </a:xfrm>
          <a:custGeom>
            <a:avLst/>
            <a:gdLst/>
            <a:ahLst/>
            <a:cxnLst>
              <a:cxn ang="0">
                <a:pos x="467" y="22"/>
              </a:cxn>
              <a:cxn ang="0">
                <a:pos x="445" y="7"/>
              </a:cxn>
              <a:cxn ang="0">
                <a:pos x="402" y="4"/>
              </a:cxn>
              <a:cxn ang="0">
                <a:pos x="372" y="5"/>
              </a:cxn>
              <a:cxn ang="0">
                <a:pos x="365" y="0"/>
              </a:cxn>
              <a:cxn ang="0">
                <a:pos x="286" y="36"/>
              </a:cxn>
              <a:cxn ang="0">
                <a:pos x="216" y="54"/>
              </a:cxn>
              <a:cxn ang="0">
                <a:pos x="29" y="104"/>
              </a:cxn>
              <a:cxn ang="0">
                <a:pos x="0" y="101"/>
              </a:cxn>
            </a:cxnLst>
            <a:rect l="0" t="0" r="r" b="b"/>
            <a:pathLst>
              <a:path w="467" h="111">
                <a:moveTo>
                  <a:pt x="467" y="22"/>
                </a:moveTo>
                <a:cubicBezTo>
                  <a:pt x="467" y="22"/>
                  <a:pt x="451" y="11"/>
                  <a:pt x="445" y="7"/>
                </a:cubicBezTo>
                <a:cubicBezTo>
                  <a:pt x="438" y="4"/>
                  <a:pt x="402" y="4"/>
                  <a:pt x="402" y="4"/>
                </a:cubicBezTo>
                <a:cubicBezTo>
                  <a:pt x="372" y="5"/>
                  <a:pt x="372" y="5"/>
                  <a:pt x="372" y="5"/>
                </a:cubicBezTo>
                <a:cubicBezTo>
                  <a:pt x="372" y="5"/>
                  <a:pt x="367" y="0"/>
                  <a:pt x="365" y="0"/>
                </a:cubicBezTo>
                <a:cubicBezTo>
                  <a:pt x="361" y="2"/>
                  <a:pt x="306" y="27"/>
                  <a:pt x="286" y="36"/>
                </a:cubicBezTo>
                <a:cubicBezTo>
                  <a:pt x="266" y="45"/>
                  <a:pt x="248" y="45"/>
                  <a:pt x="216" y="54"/>
                </a:cubicBezTo>
                <a:cubicBezTo>
                  <a:pt x="184" y="63"/>
                  <a:pt x="56" y="111"/>
                  <a:pt x="29" y="104"/>
                </a:cubicBezTo>
                <a:cubicBezTo>
                  <a:pt x="10" y="99"/>
                  <a:pt x="4" y="108"/>
                  <a:pt x="0" y="101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3" name="Freeform 42"/>
          <p:cNvSpPr>
            <a:spLocks/>
          </p:cNvSpPr>
          <p:nvPr/>
        </p:nvSpPr>
        <p:spPr bwMode="auto">
          <a:xfrm>
            <a:off x="-5652" y="6163717"/>
            <a:ext cx="720000" cy="1587"/>
          </a:xfrm>
          <a:custGeom>
            <a:avLst/>
            <a:gdLst/>
            <a:ahLst/>
            <a:cxnLst>
              <a:cxn ang="0">
                <a:pos x="945" y="1"/>
              </a:cxn>
              <a:cxn ang="0">
                <a:pos x="0" y="0"/>
              </a:cxn>
            </a:cxnLst>
            <a:rect l="0" t="0" r="r" b="b"/>
            <a:pathLst>
              <a:path w="945" h="1">
                <a:moveTo>
                  <a:pt x="945" y="1"/>
                </a:moveTo>
                <a:lnTo>
                  <a:pt x="0" y="0"/>
                </a:lnTo>
              </a:path>
            </a:pathLst>
          </a:custGeom>
          <a:solidFill>
            <a:srgbClr val="FFFFFF"/>
          </a:solidFill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4" name="Freeform 43"/>
          <p:cNvSpPr>
            <a:spLocks/>
          </p:cNvSpPr>
          <p:nvPr/>
        </p:nvSpPr>
        <p:spPr bwMode="auto">
          <a:xfrm>
            <a:off x="504787" y="3711029"/>
            <a:ext cx="444500" cy="2447925"/>
          </a:xfrm>
          <a:custGeom>
            <a:avLst/>
            <a:gdLst/>
            <a:ahLst/>
            <a:cxnLst>
              <a:cxn ang="0">
                <a:pos x="111" y="0"/>
              </a:cxn>
              <a:cxn ang="0">
                <a:pos x="108" y="143"/>
              </a:cxn>
              <a:cxn ang="0">
                <a:pos x="197" y="271"/>
              </a:cxn>
              <a:cxn ang="0">
                <a:pos x="266" y="351"/>
              </a:cxn>
              <a:cxn ang="0">
                <a:pos x="280" y="364"/>
              </a:cxn>
              <a:cxn ang="0">
                <a:pos x="280" y="382"/>
              </a:cxn>
              <a:cxn ang="0">
                <a:pos x="258" y="423"/>
              </a:cxn>
              <a:cxn ang="0">
                <a:pos x="135" y="491"/>
              </a:cxn>
              <a:cxn ang="0">
                <a:pos x="16" y="622"/>
              </a:cxn>
              <a:cxn ang="0">
                <a:pos x="0" y="811"/>
              </a:cxn>
              <a:cxn ang="0">
                <a:pos x="52" y="1178"/>
              </a:cxn>
              <a:cxn ang="0">
                <a:pos x="111" y="1384"/>
              </a:cxn>
              <a:cxn ang="0">
                <a:pos x="126" y="1453"/>
              </a:cxn>
              <a:cxn ang="0">
                <a:pos x="120" y="1542"/>
              </a:cxn>
            </a:cxnLst>
            <a:rect l="0" t="0" r="r" b="b"/>
            <a:pathLst>
              <a:path w="280" h="1542">
                <a:moveTo>
                  <a:pt x="111" y="0"/>
                </a:moveTo>
                <a:cubicBezTo>
                  <a:pt x="97" y="23"/>
                  <a:pt x="92" y="59"/>
                  <a:pt x="108" y="143"/>
                </a:cubicBezTo>
                <a:cubicBezTo>
                  <a:pt x="122" y="230"/>
                  <a:pt x="185" y="258"/>
                  <a:pt x="197" y="271"/>
                </a:cubicBezTo>
                <a:cubicBezTo>
                  <a:pt x="210" y="282"/>
                  <a:pt x="257" y="348"/>
                  <a:pt x="266" y="351"/>
                </a:cubicBezTo>
                <a:cubicBezTo>
                  <a:pt x="275" y="353"/>
                  <a:pt x="280" y="364"/>
                  <a:pt x="280" y="364"/>
                </a:cubicBezTo>
                <a:cubicBezTo>
                  <a:pt x="280" y="382"/>
                  <a:pt x="280" y="382"/>
                  <a:pt x="280" y="382"/>
                </a:cubicBezTo>
                <a:cubicBezTo>
                  <a:pt x="280" y="395"/>
                  <a:pt x="271" y="418"/>
                  <a:pt x="258" y="423"/>
                </a:cubicBezTo>
                <a:cubicBezTo>
                  <a:pt x="237" y="432"/>
                  <a:pt x="151" y="481"/>
                  <a:pt x="135" y="491"/>
                </a:cubicBezTo>
                <a:cubicBezTo>
                  <a:pt x="79" y="525"/>
                  <a:pt x="22" y="543"/>
                  <a:pt x="16" y="622"/>
                </a:cubicBezTo>
                <a:cubicBezTo>
                  <a:pt x="5" y="685"/>
                  <a:pt x="0" y="748"/>
                  <a:pt x="0" y="811"/>
                </a:cubicBezTo>
                <a:cubicBezTo>
                  <a:pt x="5" y="938"/>
                  <a:pt x="16" y="1058"/>
                  <a:pt x="52" y="1178"/>
                </a:cubicBezTo>
                <a:cubicBezTo>
                  <a:pt x="68" y="1232"/>
                  <a:pt x="83" y="1331"/>
                  <a:pt x="111" y="1384"/>
                </a:cubicBezTo>
                <a:cubicBezTo>
                  <a:pt x="131" y="1420"/>
                  <a:pt x="136" y="1431"/>
                  <a:pt x="126" y="1453"/>
                </a:cubicBezTo>
                <a:cubicBezTo>
                  <a:pt x="117" y="1515"/>
                  <a:pt x="124" y="1542"/>
                  <a:pt x="120" y="154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5" name="Freeform 44"/>
          <p:cNvSpPr>
            <a:spLocks/>
          </p:cNvSpPr>
          <p:nvPr/>
        </p:nvSpPr>
        <p:spPr bwMode="auto">
          <a:xfrm>
            <a:off x="681000" y="3477667"/>
            <a:ext cx="617537" cy="233362"/>
          </a:xfrm>
          <a:custGeom>
            <a:avLst/>
            <a:gdLst/>
            <a:ahLst/>
            <a:cxnLst>
              <a:cxn ang="0">
                <a:pos x="211" y="29"/>
              </a:cxn>
              <a:cxn ang="0">
                <a:pos x="209" y="26"/>
              </a:cxn>
              <a:cxn ang="0">
                <a:pos x="216" y="25"/>
              </a:cxn>
              <a:cxn ang="0">
                <a:pos x="188" y="6"/>
              </a:cxn>
              <a:cxn ang="0">
                <a:pos x="138" y="2"/>
              </a:cxn>
              <a:cxn ang="0">
                <a:pos x="64" y="23"/>
              </a:cxn>
              <a:cxn ang="0">
                <a:pos x="9" y="69"/>
              </a:cxn>
              <a:cxn ang="0">
                <a:pos x="0" y="82"/>
              </a:cxn>
            </a:cxnLst>
            <a:rect l="0" t="0" r="r" b="b"/>
            <a:pathLst>
              <a:path w="217" h="82">
                <a:moveTo>
                  <a:pt x="211" y="29"/>
                </a:moveTo>
                <a:cubicBezTo>
                  <a:pt x="210" y="27"/>
                  <a:pt x="208" y="26"/>
                  <a:pt x="209" y="26"/>
                </a:cubicBezTo>
                <a:cubicBezTo>
                  <a:pt x="210" y="27"/>
                  <a:pt x="217" y="28"/>
                  <a:pt x="216" y="25"/>
                </a:cubicBezTo>
                <a:cubicBezTo>
                  <a:pt x="214" y="22"/>
                  <a:pt x="194" y="9"/>
                  <a:pt x="188" y="6"/>
                </a:cubicBezTo>
                <a:cubicBezTo>
                  <a:pt x="183" y="4"/>
                  <a:pt x="146" y="0"/>
                  <a:pt x="138" y="2"/>
                </a:cubicBezTo>
                <a:cubicBezTo>
                  <a:pt x="129" y="3"/>
                  <a:pt x="90" y="16"/>
                  <a:pt x="64" y="23"/>
                </a:cubicBezTo>
                <a:cubicBezTo>
                  <a:pt x="45" y="28"/>
                  <a:pt x="22" y="52"/>
                  <a:pt x="9" y="69"/>
                </a:cubicBezTo>
                <a:cubicBezTo>
                  <a:pt x="5" y="74"/>
                  <a:pt x="1" y="79"/>
                  <a:pt x="0" y="8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6" name="Freeform 45"/>
          <p:cNvSpPr>
            <a:spLocks/>
          </p:cNvSpPr>
          <p:nvPr/>
        </p:nvSpPr>
        <p:spPr bwMode="auto">
          <a:xfrm>
            <a:off x="1269962" y="3545929"/>
            <a:ext cx="657225" cy="1443038"/>
          </a:xfrm>
          <a:custGeom>
            <a:avLst/>
            <a:gdLst/>
            <a:ahLst/>
            <a:cxnLst>
              <a:cxn ang="0">
                <a:pos x="414" y="905"/>
              </a:cxn>
              <a:cxn ang="0">
                <a:pos x="414" y="909"/>
              </a:cxn>
              <a:cxn ang="0">
                <a:pos x="396" y="871"/>
              </a:cxn>
              <a:cxn ang="0">
                <a:pos x="371" y="776"/>
              </a:cxn>
              <a:cxn ang="0">
                <a:pos x="292" y="671"/>
              </a:cxn>
              <a:cxn ang="0">
                <a:pos x="197" y="622"/>
              </a:cxn>
              <a:cxn ang="0">
                <a:pos x="82" y="574"/>
              </a:cxn>
              <a:cxn ang="0">
                <a:pos x="64" y="500"/>
              </a:cxn>
              <a:cxn ang="0">
                <a:pos x="72" y="454"/>
              </a:cxn>
              <a:cxn ang="0">
                <a:pos x="100" y="421"/>
              </a:cxn>
              <a:cxn ang="0">
                <a:pos x="177" y="389"/>
              </a:cxn>
              <a:cxn ang="0">
                <a:pos x="202" y="355"/>
              </a:cxn>
              <a:cxn ang="0">
                <a:pos x="188" y="323"/>
              </a:cxn>
              <a:cxn ang="0">
                <a:pos x="190" y="303"/>
              </a:cxn>
              <a:cxn ang="0">
                <a:pos x="186" y="278"/>
              </a:cxn>
              <a:cxn ang="0">
                <a:pos x="174" y="283"/>
              </a:cxn>
              <a:cxn ang="0">
                <a:pos x="183" y="262"/>
              </a:cxn>
              <a:cxn ang="0">
                <a:pos x="159" y="221"/>
              </a:cxn>
              <a:cxn ang="0">
                <a:pos x="170" y="188"/>
              </a:cxn>
              <a:cxn ang="0">
                <a:pos x="156" y="163"/>
              </a:cxn>
              <a:cxn ang="0">
                <a:pos x="88" y="129"/>
              </a:cxn>
              <a:cxn ang="0">
                <a:pos x="82" y="113"/>
              </a:cxn>
              <a:cxn ang="0">
                <a:pos x="82" y="84"/>
              </a:cxn>
              <a:cxn ang="0">
                <a:pos x="23" y="23"/>
              </a:cxn>
              <a:cxn ang="0">
                <a:pos x="0" y="0"/>
              </a:cxn>
            </a:cxnLst>
            <a:rect l="0" t="0" r="r" b="b"/>
            <a:pathLst>
              <a:path w="414" h="909">
                <a:moveTo>
                  <a:pt x="414" y="905"/>
                </a:moveTo>
                <a:cubicBezTo>
                  <a:pt x="414" y="907"/>
                  <a:pt x="414" y="909"/>
                  <a:pt x="414" y="909"/>
                </a:cubicBezTo>
                <a:cubicBezTo>
                  <a:pt x="410" y="902"/>
                  <a:pt x="398" y="879"/>
                  <a:pt x="396" y="871"/>
                </a:cubicBezTo>
                <a:cubicBezTo>
                  <a:pt x="394" y="864"/>
                  <a:pt x="376" y="785"/>
                  <a:pt x="371" y="776"/>
                </a:cubicBezTo>
                <a:cubicBezTo>
                  <a:pt x="366" y="767"/>
                  <a:pt x="297" y="680"/>
                  <a:pt x="292" y="671"/>
                </a:cubicBezTo>
                <a:cubicBezTo>
                  <a:pt x="287" y="662"/>
                  <a:pt x="208" y="626"/>
                  <a:pt x="197" y="622"/>
                </a:cubicBezTo>
                <a:cubicBezTo>
                  <a:pt x="188" y="619"/>
                  <a:pt x="84" y="577"/>
                  <a:pt x="82" y="574"/>
                </a:cubicBezTo>
                <a:cubicBezTo>
                  <a:pt x="79" y="568"/>
                  <a:pt x="68" y="506"/>
                  <a:pt x="64" y="500"/>
                </a:cubicBezTo>
                <a:cubicBezTo>
                  <a:pt x="63" y="497"/>
                  <a:pt x="64" y="484"/>
                  <a:pt x="72" y="454"/>
                </a:cubicBezTo>
                <a:cubicBezTo>
                  <a:pt x="79" y="423"/>
                  <a:pt x="91" y="425"/>
                  <a:pt x="100" y="421"/>
                </a:cubicBezTo>
                <a:cubicBezTo>
                  <a:pt x="127" y="409"/>
                  <a:pt x="168" y="394"/>
                  <a:pt x="177" y="389"/>
                </a:cubicBezTo>
                <a:cubicBezTo>
                  <a:pt x="193" y="378"/>
                  <a:pt x="199" y="364"/>
                  <a:pt x="202" y="355"/>
                </a:cubicBezTo>
                <a:cubicBezTo>
                  <a:pt x="204" y="346"/>
                  <a:pt x="190" y="326"/>
                  <a:pt x="188" y="323"/>
                </a:cubicBezTo>
                <a:cubicBezTo>
                  <a:pt x="188" y="319"/>
                  <a:pt x="190" y="308"/>
                  <a:pt x="190" y="303"/>
                </a:cubicBezTo>
                <a:cubicBezTo>
                  <a:pt x="190" y="299"/>
                  <a:pt x="186" y="278"/>
                  <a:pt x="186" y="278"/>
                </a:cubicBezTo>
                <a:cubicBezTo>
                  <a:pt x="174" y="283"/>
                  <a:pt x="174" y="283"/>
                  <a:pt x="174" y="283"/>
                </a:cubicBezTo>
                <a:cubicBezTo>
                  <a:pt x="174" y="283"/>
                  <a:pt x="183" y="267"/>
                  <a:pt x="183" y="262"/>
                </a:cubicBezTo>
                <a:cubicBezTo>
                  <a:pt x="183" y="256"/>
                  <a:pt x="163" y="224"/>
                  <a:pt x="159" y="221"/>
                </a:cubicBezTo>
                <a:cubicBezTo>
                  <a:pt x="156" y="217"/>
                  <a:pt x="161" y="206"/>
                  <a:pt x="170" y="188"/>
                </a:cubicBezTo>
                <a:cubicBezTo>
                  <a:pt x="179" y="170"/>
                  <a:pt x="161" y="165"/>
                  <a:pt x="156" y="163"/>
                </a:cubicBezTo>
                <a:cubicBezTo>
                  <a:pt x="152" y="161"/>
                  <a:pt x="88" y="129"/>
                  <a:pt x="88" y="129"/>
                </a:cubicBezTo>
                <a:cubicBezTo>
                  <a:pt x="88" y="129"/>
                  <a:pt x="89" y="118"/>
                  <a:pt x="82" y="113"/>
                </a:cubicBezTo>
                <a:cubicBezTo>
                  <a:pt x="77" y="109"/>
                  <a:pt x="82" y="90"/>
                  <a:pt x="82" y="84"/>
                </a:cubicBezTo>
                <a:cubicBezTo>
                  <a:pt x="82" y="79"/>
                  <a:pt x="23" y="23"/>
                  <a:pt x="23" y="23"/>
                </a:cubicBezTo>
                <a:cubicBezTo>
                  <a:pt x="23" y="23"/>
                  <a:pt x="7" y="5"/>
                  <a:pt x="0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7" name="Freeform 46"/>
          <p:cNvSpPr>
            <a:spLocks/>
          </p:cNvSpPr>
          <p:nvPr/>
        </p:nvSpPr>
        <p:spPr bwMode="auto">
          <a:xfrm>
            <a:off x="1927187" y="4296817"/>
            <a:ext cx="250825" cy="685800"/>
          </a:xfrm>
          <a:custGeom>
            <a:avLst/>
            <a:gdLst/>
            <a:ahLst/>
            <a:cxnLst>
              <a:cxn ang="0">
                <a:pos x="151" y="48"/>
              </a:cxn>
              <a:cxn ang="0">
                <a:pos x="142" y="59"/>
              </a:cxn>
              <a:cxn ang="0">
                <a:pos x="154" y="39"/>
              </a:cxn>
              <a:cxn ang="0">
                <a:pos x="153" y="16"/>
              </a:cxn>
              <a:cxn ang="0">
                <a:pos x="135" y="0"/>
              </a:cxn>
              <a:cxn ang="0">
                <a:pos x="88" y="65"/>
              </a:cxn>
              <a:cxn ang="0">
                <a:pos x="56" y="95"/>
              </a:cxn>
              <a:cxn ang="0">
                <a:pos x="45" y="156"/>
              </a:cxn>
              <a:cxn ang="0">
                <a:pos x="48" y="192"/>
              </a:cxn>
              <a:cxn ang="0">
                <a:pos x="47" y="222"/>
              </a:cxn>
              <a:cxn ang="0">
                <a:pos x="48" y="281"/>
              </a:cxn>
              <a:cxn ang="0">
                <a:pos x="38" y="285"/>
              </a:cxn>
              <a:cxn ang="0">
                <a:pos x="18" y="369"/>
              </a:cxn>
              <a:cxn ang="0">
                <a:pos x="0" y="432"/>
              </a:cxn>
            </a:cxnLst>
            <a:rect l="0" t="0" r="r" b="b"/>
            <a:pathLst>
              <a:path w="158" h="432">
                <a:moveTo>
                  <a:pt x="151" y="48"/>
                </a:moveTo>
                <a:cubicBezTo>
                  <a:pt x="150" y="50"/>
                  <a:pt x="142" y="60"/>
                  <a:pt x="142" y="59"/>
                </a:cubicBezTo>
                <a:cubicBezTo>
                  <a:pt x="142" y="58"/>
                  <a:pt x="152" y="46"/>
                  <a:pt x="154" y="39"/>
                </a:cubicBezTo>
                <a:cubicBezTo>
                  <a:pt x="158" y="32"/>
                  <a:pt x="153" y="16"/>
                  <a:pt x="153" y="16"/>
                </a:cubicBezTo>
                <a:cubicBezTo>
                  <a:pt x="153" y="16"/>
                  <a:pt x="144" y="2"/>
                  <a:pt x="135" y="0"/>
                </a:cubicBezTo>
                <a:cubicBezTo>
                  <a:pt x="127" y="0"/>
                  <a:pt x="92" y="61"/>
                  <a:pt x="88" y="65"/>
                </a:cubicBezTo>
                <a:cubicBezTo>
                  <a:pt x="84" y="70"/>
                  <a:pt x="61" y="88"/>
                  <a:pt x="56" y="95"/>
                </a:cubicBezTo>
                <a:cubicBezTo>
                  <a:pt x="48" y="102"/>
                  <a:pt x="48" y="142"/>
                  <a:pt x="45" y="156"/>
                </a:cubicBezTo>
                <a:cubicBezTo>
                  <a:pt x="41" y="168"/>
                  <a:pt x="47" y="185"/>
                  <a:pt x="48" y="192"/>
                </a:cubicBezTo>
                <a:cubicBezTo>
                  <a:pt x="50" y="197"/>
                  <a:pt x="47" y="215"/>
                  <a:pt x="47" y="222"/>
                </a:cubicBezTo>
                <a:cubicBezTo>
                  <a:pt x="47" y="229"/>
                  <a:pt x="48" y="281"/>
                  <a:pt x="48" y="281"/>
                </a:cubicBezTo>
                <a:cubicBezTo>
                  <a:pt x="48" y="281"/>
                  <a:pt x="38" y="281"/>
                  <a:pt x="38" y="285"/>
                </a:cubicBezTo>
                <a:cubicBezTo>
                  <a:pt x="36" y="289"/>
                  <a:pt x="20" y="355"/>
                  <a:pt x="18" y="369"/>
                </a:cubicBezTo>
                <a:cubicBezTo>
                  <a:pt x="16" y="380"/>
                  <a:pt x="4" y="416"/>
                  <a:pt x="0" y="43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8" name="Freeform 47"/>
          <p:cNvSpPr>
            <a:spLocks/>
          </p:cNvSpPr>
          <p:nvPr/>
        </p:nvSpPr>
        <p:spPr bwMode="auto">
          <a:xfrm>
            <a:off x="2166900" y="4226967"/>
            <a:ext cx="255587" cy="147637"/>
          </a:xfrm>
          <a:custGeom>
            <a:avLst/>
            <a:gdLst/>
            <a:ahLst/>
            <a:cxnLst>
              <a:cxn ang="0">
                <a:pos x="90" y="4"/>
              </a:cxn>
              <a:cxn ang="0">
                <a:pos x="84" y="1"/>
              </a:cxn>
              <a:cxn ang="0">
                <a:pos x="64" y="12"/>
              </a:cxn>
              <a:cxn ang="0">
                <a:pos x="48" y="32"/>
              </a:cxn>
              <a:cxn ang="0">
                <a:pos x="36" y="44"/>
              </a:cxn>
              <a:cxn ang="0">
                <a:pos x="29" y="45"/>
              </a:cxn>
              <a:cxn ang="0">
                <a:pos x="7" y="47"/>
              </a:cxn>
              <a:cxn ang="0">
                <a:pos x="0" y="52"/>
              </a:cxn>
            </a:cxnLst>
            <a:rect l="0" t="0" r="r" b="b"/>
            <a:pathLst>
              <a:path w="90" h="52">
                <a:moveTo>
                  <a:pt x="90" y="4"/>
                </a:moveTo>
                <a:cubicBezTo>
                  <a:pt x="89" y="2"/>
                  <a:pt x="86" y="2"/>
                  <a:pt x="84" y="1"/>
                </a:cubicBezTo>
                <a:cubicBezTo>
                  <a:pt x="80" y="0"/>
                  <a:pt x="68" y="9"/>
                  <a:pt x="64" y="12"/>
                </a:cubicBezTo>
                <a:cubicBezTo>
                  <a:pt x="60" y="15"/>
                  <a:pt x="53" y="26"/>
                  <a:pt x="48" y="32"/>
                </a:cubicBezTo>
                <a:cubicBezTo>
                  <a:pt x="42" y="38"/>
                  <a:pt x="36" y="44"/>
                  <a:pt x="36" y="44"/>
                </a:cubicBezTo>
                <a:cubicBezTo>
                  <a:pt x="36" y="44"/>
                  <a:pt x="33" y="47"/>
                  <a:pt x="29" y="45"/>
                </a:cubicBezTo>
                <a:cubicBezTo>
                  <a:pt x="24" y="43"/>
                  <a:pt x="13" y="45"/>
                  <a:pt x="7" y="47"/>
                </a:cubicBezTo>
                <a:cubicBezTo>
                  <a:pt x="5" y="47"/>
                  <a:pt x="2" y="49"/>
                  <a:pt x="0" y="5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9" name="Freeform 48"/>
          <p:cNvSpPr>
            <a:spLocks/>
          </p:cNvSpPr>
          <p:nvPr/>
        </p:nvSpPr>
        <p:spPr bwMode="auto">
          <a:xfrm>
            <a:off x="2309775" y="4228554"/>
            <a:ext cx="115887" cy="207963"/>
          </a:xfrm>
          <a:custGeom>
            <a:avLst/>
            <a:gdLst/>
            <a:ahLst/>
            <a:cxnLst>
              <a:cxn ang="0">
                <a:pos x="0" y="131"/>
              </a:cxn>
              <a:cxn ang="0">
                <a:pos x="0" y="122"/>
              </a:cxn>
              <a:cxn ang="0">
                <a:pos x="11" y="97"/>
              </a:cxn>
              <a:cxn ang="0">
                <a:pos x="32" y="61"/>
              </a:cxn>
              <a:cxn ang="0">
                <a:pos x="69" y="17"/>
              </a:cxn>
              <a:cxn ang="0">
                <a:pos x="67" y="0"/>
              </a:cxn>
            </a:cxnLst>
            <a:rect l="0" t="0" r="r" b="b"/>
            <a:pathLst>
              <a:path w="73" h="131">
                <a:moveTo>
                  <a:pt x="0" y="131"/>
                </a:moveTo>
                <a:cubicBezTo>
                  <a:pt x="0" y="127"/>
                  <a:pt x="0" y="124"/>
                  <a:pt x="0" y="122"/>
                </a:cubicBezTo>
                <a:cubicBezTo>
                  <a:pt x="0" y="120"/>
                  <a:pt x="9" y="99"/>
                  <a:pt x="11" y="97"/>
                </a:cubicBezTo>
                <a:cubicBezTo>
                  <a:pt x="12" y="94"/>
                  <a:pt x="30" y="67"/>
                  <a:pt x="32" y="61"/>
                </a:cubicBezTo>
                <a:cubicBezTo>
                  <a:pt x="34" y="56"/>
                  <a:pt x="61" y="29"/>
                  <a:pt x="69" y="17"/>
                </a:cubicBezTo>
                <a:cubicBezTo>
                  <a:pt x="73" y="11"/>
                  <a:pt x="69" y="2"/>
                  <a:pt x="67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0" name="Freeform 49"/>
          <p:cNvSpPr>
            <a:spLocks/>
          </p:cNvSpPr>
          <p:nvPr/>
        </p:nvSpPr>
        <p:spPr bwMode="auto">
          <a:xfrm>
            <a:off x="2019262" y="4436517"/>
            <a:ext cx="355600" cy="1216025"/>
          </a:xfrm>
          <a:custGeom>
            <a:avLst/>
            <a:gdLst/>
            <a:ahLst/>
            <a:cxnLst>
              <a:cxn ang="0">
                <a:pos x="0" y="427"/>
              </a:cxn>
              <a:cxn ang="0">
                <a:pos x="28" y="392"/>
              </a:cxn>
              <a:cxn ang="0">
                <a:pos x="50" y="319"/>
              </a:cxn>
              <a:cxn ang="0">
                <a:pos x="56" y="263"/>
              </a:cxn>
              <a:cxn ang="0">
                <a:pos x="57" y="232"/>
              </a:cxn>
              <a:cxn ang="0">
                <a:pos x="59" y="226"/>
              </a:cxn>
              <a:cxn ang="0">
                <a:pos x="55" y="213"/>
              </a:cxn>
              <a:cxn ang="0">
                <a:pos x="71" y="161"/>
              </a:cxn>
              <a:cxn ang="0">
                <a:pos x="77" y="131"/>
              </a:cxn>
              <a:cxn ang="0">
                <a:pos x="64" y="123"/>
              </a:cxn>
              <a:cxn ang="0">
                <a:pos x="69" y="111"/>
              </a:cxn>
              <a:cxn ang="0">
                <a:pos x="73" y="87"/>
              </a:cxn>
              <a:cxn ang="0">
                <a:pos x="104" y="65"/>
              </a:cxn>
              <a:cxn ang="0">
                <a:pos x="123" y="36"/>
              </a:cxn>
              <a:cxn ang="0">
                <a:pos x="105" y="5"/>
              </a:cxn>
              <a:cxn ang="0">
                <a:pos x="102" y="0"/>
              </a:cxn>
            </a:cxnLst>
            <a:rect l="0" t="0" r="r" b="b"/>
            <a:pathLst>
              <a:path w="125" h="427">
                <a:moveTo>
                  <a:pt x="0" y="427"/>
                </a:moveTo>
                <a:cubicBezTo>
                  <a:pt x="15" y="421"/>
                  <a:pt x="26" y="396"/>
                  <a:pt x="28" y="392"/>
                </a:cubicBezTo>
                <a:cubicBezTo>
                  <a:pt x="33" y="379"/>
                  <a:pt x="47" y="332"/>
                  <a:pt x="50" y="319"/>
                </a:cubicBezTo>
                <a:cubicBezTo>
                  <a:pt x="52" y="312"/>
                  <a:pt x="55" y="267"/>
                  <a:pt x="56" y="263"/>
                </a:cubicBezTo>
                <a:cubicBezTo>
                  <a:pt x="56" y="258"/>
                  <a:pt x="57" y="232"/>
                  <a:pt x="57" y="232"/>
                </a:cubicBezTo>
                <a:cubicBezTo>
                  <a:pt x="59" y="226"/>
                  <a:pt x="59" y="226"/>
                  <a:pt x="59" y="226"/>
                </a:cubicBezTo>
                <a:cubicBezTo>
                  <a:pt x="59" y="226"/>
                  <a:pt x="55" y="215"/>
                  <a:pt x="55" y="213"/>
                </a:cubicBezTo>
                <a:cubicBezTo>
                  <a:pt x="55" y="211"/>
                  <a:pt x="69" y="166"/>
                  <a:pt x="71" y="161"/>
                </a:cubicBezTo>
                <a:cubicBezTo>
                  <a:pt x="72" y="155"/>
                  <a:pt x="78" y="133"/>
                  <a:pt x="77" y="131"/>
                </a:cubicBezTo>
                <a:cubicBezTo>
                  <a:pt x="76" y="129"/>
                  <a:pt x="64" y="123"/>
                  <a:pt x="64" y="123"/>
                </a:cubicBezTo>
                <a:cubicBezTo>
                  <a:pt x="64" y="123"/>
                  <a:pt x="67" y="115"/>
                  <a:pt x="69" y="111"/>
                </a:cubicBezTo>
                <a:cubicBezTo>
                  <a:pt x="70" y="107"/>
                  <a:pt x="70" y="90"/>
                  <a:pt x="73" y="87"/>
                </a:cubicBezTo>
                <a:cubicBezTo>
                  <a:pt x="77" y="84"/>
                  <a:pt x="95" y="71"/>
                  <a:pt x="104" y="65"/>
                </a:cubicBezTo>
                <a:cubicBezTo>
                  <a:pt x="113" y="58"/>
                  <a:pt x="122" y="42"/>
                  <a:pt x="123" y="36"/>
                </a:cubicBezTo>
                <a:cubicBezTo>
                  <a:pt x="125" y="30"/>
                  <a:pt x="107" y="7"/>
                  <a:pt x="105" y="5"/>
                </a:cubicBezTo>
                <a:cubicBezTo>
                  <a:pt x="103" y="4"/>
                  <a:pt x="103" y="2"/>
                  <a:pt x="102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1" name="Freeform 50"/>
          <p:cNvSpPr>
            <a:spLocks/>
          </p:cNvSpPr>
          <p:nvPr/>
        </p:nvSpPr>
        <p:spPr bwMode="auto">
          <a:xfrm>
            <a:off x="1708112" y="5623967"/>
            <a:ext cx="325438" cy="73025"/>
          </a:xfrm>
          <a:custGeom>
            <a:avLst/>
            <a:gdLst/>
            <a:ahLst/>
            <a:cxnLst>
              <a:cxn ang="0">
                <a:pos x="0" y="43"/>
              </a:cxn>
              <a:cxn ang="0">
                <a:pos x="6" y="37"/>
              </a:cxn>
              <a:cxn ang="0">
                <a:pos x="29" y="46"/>
              </a:cxn>
              <a:cxn ang="0">
                <a:pos x="74" y="23"/>
              </a:cxn>
              <a:cxn ang="0">
                <a:pos x="74" y="0"/>
              </a:cxn>
              <a:cxn ang="0">
                <a:pos x="106" y="12"/>
              </a:cxn>
              <a:cxn ang="0">
                <a:pos x="204" y="15"/>
              </a:cxn>
              <a:cxn ang="0">
                <a:pos x="196" y="18"/>
              </a:cxn>
            </a:cxnLst>
            <a:rect l="0" t="0" r="r" b="b"/>
            <a:pathLst>
              <a:path w="205" h="46">
                <a:moveTo>
                  <a:pt x="0" y="43"/>
                </a:moveTo>
                <a:cubicBezTo>
                  <a:pt x="0" y="41"/>
                  <a:pt x="6" y="37"/>
                  <a:pt x="6" y="37"/>
                </a:cubicBezTo>
                <a:cubicBezTo>
                  <a:pt x="6" y="37"/>
                  <a:pt x="26" y="46"/>
                  <a:pt x="29" y="46"/>
                </a:cubicBezTo>
                <a:cubicBezTo>
                  <a:pt x="33" y="46"/>
                  <a:pt x="69" y="30"/>
                  <a:pt x="74" y="23"/>
                </a:cubicBezTo>
                <a:cubicBezTo>
                  <a:pt x="79" y="16"/>
                  <a:pt x="74" y="0"/>
                  <a:pt x="74" y="0"/>
                </a:cubicBezTo>
                <a:cubicBezTo>
                  <a:pt x="74" y="0"/>
                  <a:pt x="85" y="0"/>
                  <a:pt x="106" y="12"/>
                </a:cubicBezTo>
                <a:cubicBezTo>
                  <a:pt x="126" y="25"/>
                  <a:pt x="175" y="19"/>
                  <a:pt x="204" y="15"/>
                </a:cubicBezTo>
                <a:cubicBezTo>
                  <a:pt x="205" y="15"/>
                  <a:pt x="194" y="18"/>
                  <a:pt x="196" y="18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2" name="Freeform 51"/>
          <p:cNvSpPr>
            <a:spLocks/>
          </p:cNvSpPr>
          <p:nvPr/>
        </p:nvSpPr>
        <p:spPr bwMode="auto">
          <a:xfrm>
            <a:off x="1717637" y="5689054"/>
            <a:ext cx="50800" cy="466725"/>
          </a:xfrm>
          <a:custGeom>
            <a:avLst/>
            <a:gdLst/>
            <a:ahLst/>
            <a:cxnLst>
              <a:cxn ang="0">
                <a:pos x="18" y="164"/>
              </a:cxn>
              <a:cxn ang="0">
                <a:pos x="13" y="138"/>
              </a:cxn>
              <a:cxn ang="0">
                <a:pos x="9" y="69"/>
              </a:cxn>
              <a:cxn ang="0">
                <a:pos x="0" y="0"/>
              </a:cxn>
            </a:cxnLst>
            <a:rect l="0" t="0" r="r" b="b"/>
            <a:pathLst>
              <a:path w="18" h="164">
                <a:moveTo>
                  <a:pt x="18" y="164"/>
                </a:moveTo>
                <a:cubicBezTo>
                  <a:pt x="18" y="161"/>
                  <a:pt x="13" y="141"/>
                  <a:pt x="13" y="138"/>
                </a:cubicBezTo>
                <a:cubicBezTo>
                  <a:pt x="13" y="136"/>
                  <a:pt x="9" y="71"/>
                  <a:pt x="9" y="69"/>
                </a:cubicBezTo>
                <a:cubicBezTo>
                  <a:pt x="10" y="67"/>
                  <a:pt x="2" y="11"/>
                  <a:pt x="0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3" name="Line 52"/>
          <p:cNvSpPr>
            <a:spLocks noChangeShapeType="1"/>
          </p:cNvSpPr>
          <p:nvPr/>
        </p:nvSpPr>
        <p:spPr bwMode="auto">
          <a:xfrm flipH="1">
            <a:off x="1750975" y="6162129"/>
            <a:ext cx="1622425" cy="1588"/>
          </a:xfrm>
          <a:prstGeom prst="line">
            <a:avLst/>
          </a:prstGeom>
          <a:noFill/>
          <a:ln w="33338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4" name="Line 56"/>
          <p:cNvSpPr>
            <a:spLocks noChangeShapeType="1"/>
          </p:cNvSpPr>
          <p:nvPr/>
        </p:nvSpPr>
        <p:spPr bwMode="auto">
          <a:xfrm flipH="1" flipV="1">
            <a:off x="3355934" y="6162140"/>
            <a:ext cx="5788066" cy="3164"/>
          </a:xfrm>
          <a:prstGeom prst="line">
            <a:avLst/>
          </a:prstGeom>
          <a:noFill/>
          <a:ln w="33338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pic>
        <p:nvPicPr>
          <p:cNvPr id="3" name="Nam_CVPR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83768" y="1412776"/>
            <a:ext cx="6120680" cy="4680520"/>
          </a:xfrm>
          <a:prstGeom prst="rect">
            <a:avLst/>
          </a:prstGeom>
        </p:spPr>
      </p:pic>
      <p:sp>
        <p:nvSpPr>
          <p:cNvPr id="25" name="Slide Number Placeholder 2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8423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2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2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grpId="0" nodeType="withEffect">
                                  <p:stCondLst>
                                    <p:cond delay="29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2" fill="hold" grpId="0" nodeType="withEffect">
                                  <p:stCondLst>
                                    <p:cond delay="33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2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2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2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4500"/>
                            </p:stCondLst>
                            <p:childTnLst>
                              <p:par>
                                <p:cTn id="6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6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4" fill="hold">
                      <p:stCondLst>
                        <p:cond delay="0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68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Market Segmentation Analysis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</a:p>
        </p:txBody>
      </p:sp>
      <p:pic>
        <p:nvPicPr>
          <p:cNvPr id="8" name="Picture 2" descr="SOMAll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0045" y="1571612"/>
            <a:ext cx="4486269" cy="4468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9" name="Group 10"/>
          <p:cNvGrpSpPr/>
          <p:nvPr/>
        </p:nvGrpSpPr>
        <p:grpSpPr>
          <a:xfrm>
            <a:off x="4857752" y="1301902"/>
            <a:ext cx="2315106" cy="2500330"/>
            <a:chOff x="6000760" y="1285860"/>
            <a:chExt cx="2315106" cy="2500330"/>
          </a:xfrm>
        </p:grpSpPr>
        <p:pic>
          <p:nvPicPr>
            <p:cNvPr id="10" name="Picture 9" descr="SOMTM1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000760" y="1643050"/>
              <a:ext cx="2315106" cy="21431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1" name="TextBox 10"/>
            <p:cNvSpPr txBox="1"/>
            <p:nvPr/>
          </p:nvSpPr>
          <p:spPr>
            <a:xfrm>
              <a:off x="6031254" y="1285860"/>
              <a:ext cx="1456617" cy="338554"/>
            </a:xfrm>
            <a:prstGeom prst="rect">
              <a:avLst/>
            </a:prstGeom>
            <a:solidFill>
              <a:srgbClr val="FFE699"/>
            </a:solidFill>
          </p:spPr>
          <p:txBody>
            <a:bodyPr wrap="none" rtlCol="0">
              <a:spAutoFit/>
            </a:bodyPr>
            <a:lstStyle/>
            <a:p>
              <a:r>
                <a:rPr lang="en-AU" sz="1600" dirty="0"/>
                <a:t>Travel Mode: 1</a:t>
              </a:r>
              <a:endParaRPr lang="en-US" sz="1600" dirty="0"/>
            </a:p>
          </p:txBody>
        </p:sp>
      </p:grpSp>
      <p:grpSp>
        <p:nvGrpSpPr>
          <p:cNvPr id="12" name="Group 30"/>
          <p:cNvGrpSpPr/>
          <p:nvPr/>
        </p:nvGrpSpPr>
        <p:grpSpPr>
          <a:xfrm>
            <a:off x="5000628" y="1454302"/>
            <a:ext cx="2388781" cy="2562244"/>
            <a:chOff x="6143636" y="1438260"/>
            <a:chExt cx="2388781" cy="2562244"/>
          </a:xfrm>
        </p:grpSpPr>
        <p:sp>
          <p:nvSpPr>
            <p:cNvPr id="13" name="TextBox 12"/>
            <p:cNvSpPr txBox="1"/>
            <p:nvPr/>
          </p:nvSpPr>
          <p:spPr>
            <a:xfrm>
              <a:off x="6183654" y="1438260"/>
              <a:ext cx="1456617" cy="338554"/>
            </a:xfrm>
            <a:prstGeom prst="rect">
              <a:avLst/>
            </a:prstGeom>
            <a:solidFill>
              <a:srgbClr val="FFE699"/>
            </a:solidFill>
          </p:spPr>
          <p:txBody>
            <a:bodyPr wrap="none" rtlCol="0">
              <a:spAutoFit/>
            </a:bodyPr>
            <a:lstStyle/>
            <a:p>
              <a:r>
                <a:rPr lang="en-AU" sz="1600" dirty="0"/>
                <a:t>Travel Mode: 2</a:t>
              </a:r>
              <a:endParaRPr lang="en-US" sz="1600" dirty="0"/>
            </a:p>
          </p:txBody>
        </p:sp>
        <p:pic>
          <p:nvPicPr>
            <p:cNvPr id="14" name="Picture 4" descr="SOMTM2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6143636" y="1785926"/>
              <a:ext cx="2388781" cy="22145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15" name="Group 33"/>
          <p:cNvGrpSpPr/>
          <p:nvPr/>
        </p:nvGrpSpPr>
        <p:grpSpPr>
          <a:xfrm>
            <a:off x="5143505" y="1606702"/>
            <a:ext cx="2388782" cy="2552720"/>
            <a:chOff x="6286513" y="1590660"/>
            <a:chExt cx="2388782" cy="2552720"/>
          </a:xfrm>
        </p:grpSpPr>
        <p:sp>
          <p:nvSpPr>
            <p:cNvPr id="16" name="TextBox 15"/>
            <p:cNvSpPr txBox="1"/>
            <p:nvPr/>
          </p:nvSpPr>
          <p:spPr>
            <a:xfrm>
              <a:off x="6336054" y="1590660"/>
              <a:ext cx="1456617" cy="338554"/>
            </a:xfrm>
            <a:prstGeom prst="rect">
              <a:avLst/>
            </a:prstGeom>
            <a:solidFill>
              <a:srgbClr val="FFE699"/>
            </a:solidFill>
          </p:spPr>
          <p:txBody>
            <a:bodyPr wrap="none" rtlCol="0">
              <a:spAutoFit/>
            </a:bodyPr>
            <a:lstStyle/>
            <a:p>
              <a:r>
                <a:rPr lang="en-AU" sz="1600" dirty="0"/>
                <a:t>Travel Mode: 3</a:t>
              </a:r>
              <a:endParaRPr lang="en-US" sz="1600" dirty="0"/>
            </a:p>
          </p:txBody>
        </p:sp>
        <p:pic>
          <p:nvPicPr>
            <p:cNvPr id="17" name="Picture 5" descr="SOMTM3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6286513" y="1928802"/>
              <a:ext cx="2388782" cy="22145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18" name="Group 37"/>
          <p:cNvGrpSpPr/>
          <p:nvPr/>
        </p:nvGrpSpPr>
        <p:grpSpPr>
          <a:xfrm>
            <a:off x="5345446" y="1759102"/>
            <a:ext cx="2329223" cy="2471758"/>
            <a:chOff x="6488454" y="1743060"/>
            <a:chExt cx="2329223" cy="2471758"/>
          </a:xfrm>
        </p:grpSpPr>
        <p:sp>
          <p:nvSpPr>
            <p:cNvPr id="19" name="TextBox 18"/>
            <p:cNvSpPr txBox="1"/>
            <p:nvPr/>
          </p:nvSpPr>
          <p:spPr>
            <a:xfrm>
              <a:off x="6488454" y="1743060"/>
              <a:ext cx="1205779" cy="338554"/>
            </a:xfrm>
            <a:prstGeom prst="rect">
              <a:avLst/>
            </a:prstGeom>
            <a:solidFill>
              <a:srgbClr val="FFE699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Language</a:t>
              </a:r>
              <a:r>
                <a:rPr lang="en-AU" sz="1600" dirty="0"/>
                <a:t>: 1</a:t>
              </a:r>
              <a:endParaRPr lang="en-US" sz="1600" dirty="0"/>
            </a:p>
          </p:txBody>
        </p:sp>
        <p:pic>
          <p:nvPicPr>
            <p:cNvPr id="20" name="Picture 6" descr="SOMLang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6500826" y="2071678"/>
              <a:ext cx="2316851" cy="21431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21" name="Group 40"/>
          <p:cNvGrpSpPr/>
          <p:nvPr/>
        </p:nvGrpSpPr>
        <p:grpSpPr>
          <a:xfrm>
            <a:off x="5464343" y="1911502"/>
            <a:ext cx="2395915" cy="2517630"/>
            <a:chOff x="6286511" y="1911502"/>
            <a:chExt cx="2395915" cy="2517630"/>
          </a:xfrm>
        </p:grpSpPr>
        <p:sp>
          <p:nvSpPr>
            <p:cNvPr id="22" name="TextBox 21"/>
            <p:cNvSpPr txBox="1"/>
            <p:nvPr/>
          </p:nvSpPr>
          <p:spPr>
            <a:xfrm>
              <a:off x="6320014" y="1911502"/>
              <a:ext cx="526105" cy="338554"/>
            </a:xfrm>
            <a:prstGeom prst="rect">
              <a:avLst/>
            </a:prstGeom>
            <a:solidFill>
              <a:srgbClr val="FFE699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Age</a:t>
              </a:r>
            </a:p>
          </p:txBody>
        </p:sp>
        <p:pic>
          <p:nvPicPr>
            <p:cNvPr id="23" name="Picture 7" descr="SOMAge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6286511" y="2214554"/>
              <a:ext cx="2395915" cy="22145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24" name="Group 43"/>
          <p:cNvGrpSpPr/>
          <p:nvPr/>
        </p:nvGrpSpPr>
        <p:grpSpPr>
          <a:xfrm>
            <a:off x="5646574" y="2063902"/>
            <a:ext cx="2338563" cy="2436668"/>
            <a:chOff x="6468742" y="2063902"/>
            <a:chExt cx="2338563" cy="2436668"/>
          </a:xfrm>
        </p:grpSpPr>
        <p:pic>
          <p:nvPicPr>
            <p:cNvPr id="25" name="Picture 8" descr="SOMICM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6468742" y="2357430"/>
              <a:ext cx="2338563" cy="21431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6" name="TextBox 25"/>
            <p:cNvSpPr txBox="1"/>
            <p:nvPr/>
          </p:nvSpPr>
          <p:spPr>
            <a:xfrm>
              <a:off x="6472414" y="2063902"/>
              <a:ext cx="801823" cy="338554"/>
            </a:xfrm>
            <a:prstGeom prst="rect">
              <a:avLst/>
            </a:prstGeom>
            <a:solidFill>
              <a:srgbClr val="FFE699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Income</a:t>
              </a:r>
            </a:p>
          </p:txBody>
        </p:sp>
      </p:grpSp>
      <p:grpSp>
        <p:nvGrpSpPr>
          <p:cNvPr id="27" name="Group 46"/>
          <p:cNvGrpSpPr/>
          <p:nvPr/>
        </p:nvGrpSpPr>
        <p:grpSpPr>
          <a:xfrm>
            <a:off x="5782180" y="2216302"/>
            <a:ext cx="2325370" cy="2474380"/>
            <a:chOff x="6604348" y="2216302"/>
            <a:chExt cx="2325370" cy="2474380"/>
          </a:xfrm>
        </p:grpSpPr>
        <p:pic>
          <p:nvPicPr>
            <p:cNvPr id="28" name="Picture 9" descr="SOMHKS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6604348" y="2539660"/>
              <a:ext cx="2325370" cy="21510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9" name="TextBox 28"/>
            <p:cNvSpPr txBox="1"/>
            <p:nvPr/>
          </p:nvSpPr>
          <p:spPr>
            <a:xfrm>
              <a:off x="6624814" y="2216302"/>
              <a:ext cx="1752404" cy="338554"/>
            </a:xfrm>
            <a:prstGeom prst="rect">
              <a:avLst/>
            </a:prstGeom>
            <a:solidFill>
              <a:srgbClr val="FFE699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HK Length of Stay</a:t>
              </a:r>
            </a:p>
          </p:txBody>
        </p:sp>
      </p:grpSp>
      <p:grpSp>
        <p:nvGrpSpPr>
          <p:cNvPr id="30" name="Group 49"/>
          <p:cNvGrpSpPr/>
          <p:nvPr/>
        </p:nvGrpSpPr>
        <p:grpSpPr>
          <a:xfrm>
            <a:off x="6000760" y="2500307"/>
            <a:ext cx="2286016" cy="2428890"/>
            <a:chOff x="5827299" y="2082951"/>
            <a:chExt cx="3274386" cy="2553184"/>
          </a:xfrm>
        </p:grpSpPr>
        <p:pic>
          <p:nvPicPr>
            <p:cNvPr id="31" name="Picture 10" descr="SOMIEXP"/>
            <p:cNvPicPr>
              <a:picLocks noChangeAspect="1" noChangeArrowheads="1"/>
            </p:cNvPicPr>
            <p:nvPr/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5827299" y="2443401"/>
              <a:ext cx="3274386" cy="21927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2" name="TextBox 31"/>
            <p:cNvSpPr txBox="1"/>
            <p:nvPr/>
          </p:nvSpPr>
          <p:spPr>
            <a:xfrm>
              <a:off x="6134273" y="2082951"/>
              <a:ext cx="2455790" cy="355879"/>
            </a:xfrm>
            <a:prstGeom prst="rect">
              <a:avLst/>
            </a:prstGeom>
            <a:solidFill>
              <a:srgbClr val="FFE699"/>
            </a:solidFill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Travel Experience</a:t>
              </a:r>
            </a:p>
          </p:txBody>
        </p:sp>
      </p:grpSp>
      <p:grpSp>
        <p:nvGrpSpPr>
          <p:cNvPr id="33" name="Group 52"/>
          <p:cNvGrpSpPr/>
          <p:nvPr/>
        </p:nvGrpSpPr>
        <p:grpSpPr>
          <a:xfrm>
            <a:off x="6254428" y="2802100"/>
            <a:ext cx="2292753" cy="2399324"/>
            <a:chOff x="6608774" y="2601312"/>
            <a:chExt cx="2292753" cy="2399324"/>
          </a:xfrm>
        </p:grpSpPr>
        <p:pic>
          <p:nvPicPr>
            <p:cNvPr id="34" name="Picture 11" descr="SOMTPR"/>
            <p:cNvPicPr>
              <a:picLocks noChangeAspect="1" noChangeArrowheads="1"/>
            </p:cNvPicPr>
            <p:nvPr/>
          </p:nvPicPr>
          <p:blipFill>
            <a:blip r:embed="rId12" cstate="print"/>
            <a:srcRect/>
            <a:stretch>
              <a:fillRect/>
            </a:stretch>
          </p:blipFill>
          <p:spPr bwMode="auto">
            <a:xfrm>
              <a:off x="6643702" y="2912892"/>
              <a:ext cx="2257825" cy="20877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5" name="TextBox 34"/>
            <p:cNvSpPr txBox="1"/>
            <p:nvPr/>
          </p:nvSpPr>
          <p:spPr>
            <a:xfrm>
              <a:off x="6608774" y="2601312"/>
              <a:ext cx="1200137" cy="338554"/>
            </a:xfrm>
            <a:prstGeom prst="rect">
              <a:avLst/>
            </a:prstGeom>
            <a:solidFill>
              <a:srgbClr val="FFE699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Travel Party</a:t>
              </a:r>
            </a:p>
          </p:txBody>
        </p:sp>
      </p:grpSp>
      <p:sp>
        <p:nvSpPr>
          <p:cNvPr id="36" name="Text Box 51"/>
          <p:cNvSpPr txBox="1">
            <a:spLocks noChangeArrowheads="1"/>
          </p:cNvSpPr>
          <p:nvPr/>
        </p:nvSpPr>
        <p:spPr bwMode="auto">
          <a:xfrm>
            <a:off x="428596" y="5357826"/>
            <a:ext cx="10567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AU" sz="1800" dirty="0">
                <a:solidFill>
                  <a:srgbClr val="000000"/>
                </a:solidFill>
              </a:rPr>
              <a:t>Fully </a:t>
            </a:r>
            <a:br>
              <a:rPr lang="en-AU" sz="1800" dirty="0">
                <a:solidFill>
                  <a:srgbClr val="000000"/>
                </a:solidFill>
              </a:rPr>
            </a:br>
            <a:r>
              <a:rPr lang="en-AU" sz="1800" dirty="0">
                <a:solidFill>
                  <a:srgbClr val="000000"/>
                </a:solidFill>
              </a:rPr>
              <a:t>packaged</a:t>
            </a:r>
          </a:p>
        </p:txBody>
      </p:sp>
      <p:sp>
        <p:nvSpPr>
          <p:cNvPr id="37" name="Text Box 51"/>
          <p:cNvSpPr txBox="1">
            <a:spLocks noChangeArrowheads="1"/>
          </p:cNvSpPr>
          <p:nvPr/>
        </p:nvSpPr>
        <p:spPr bwMode="auto">
          <a:xfrm>
            <a:off x="3714744" y="5214950"/>
            <a:ext cx="10567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AU" sz="1800" dirty="0">
                <a:solidFill>
                  <a:srgbClr val="000000"/>
                </a:solidFill>
              </a:rPr>
              <a:t>Fully </a:t>
            </a:r>
            <a:br>
              <a:rPr lang="en-AU" sz="1800" dirty="0">
                <a:solidFill>
                  <a:srgbClr val="000000"/>
                </a:solidFill>
              </a:rPr>
            </a:br>
            <a:r>
              <a:rPr lang="en-AU" sz="1800" dirty="0">
                <a:solidFill>
                  <a:srgbClr val="000000"/>
                </a:solidFill>
              </a:rPr>
              <a:t>packaged</a:t>
            </a:r>
          </a:p>
        </p:txBody>
      </p:sp>
      <p:sp>
        <p:nvSpPr>
          <p:cNvPr id="38" name="Text Box 51"/>
          <p:cNvSpPr txBox="1">
            <a:spLocks noChangeArrowheads="1"/>
          </p:cNvSpPr>
          <p:nvPr/>
        </p:nvSpPr>
        <p:spPr bwMode="auto">
          <a:xfrm>
            <a:off x="1643042" y="4643446"/>
            <a:ext cx="10567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AU" sz="1800" dirty="0">
                <a:solidFill>
                  <a:srgbClr val="000000"/>
                </a:solidFill>
              </a:rPr>
              <a:t>partially</a:t>
            </a:r>
            <a:br>
              <a:rPr lang="en-AU" sz="1800" dirty="0">
                <a:solidFill>
                  <a:srgbClr val="000000"/>
                </a:solidFill>
              </a:rPr>
            </a:br>
            <a:r>
              <a:rPr lang="en-AU" sz="1800" dirty="0">
                <a:solidFill>
                  <a:srgbClr val="000000"/>
                </a:solidFill>
              </a:rPr>
              <a:t>packaged</a:t>
            </a:r>
          </a:p>
        </p:txBody>
      </p:sp>
      <p:sp>
        <p:nvSpPr>
          <p:cNvPr id="39" name="Text Box 51"/>
          <p:cNvSpPr txBox="1">
            <a:spLocks noChangeArrowheads="1"/>
          </p:cNvSpPr>
          <p:nvPr/>
        </p:nvSpPr>
        <p:spPr bwMode="auto">
          <a:xfrm>
            <a:off x="3786182" y="2071678"/>
            <a:ext cx="10567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AU" sz="1800" dirty="0">
                <a:solidFill>
                  <a:srgbClr val="000000"/>
                </a:solidFill>
              </a:rPr>
              <a:t>partially</a:t>
            </a:r>
            <a:br>
              <a:rPr lang="en-AU" sz="1800" dirty="0">
                <a:solidFill>
                  <a:srgbClr val="000000"/>
                </a:solidFill>
              </a:rPr>
            </a:br>
            <a:r>
              <a:rPr lang="en-AU" sz="1800" dirty="0">
                <a:solidFill>
                  <a:srgbClr val="000000"/>
                </a:solidFill>
              </a:rPr>
              <a:t>packaged</a:t>
            </a:r>
          </a:p>
        </p:txBody>
      </p:sp>
      <p:sp>
        <p:nvSpPr>
          <p:cNvPr id="40" name="Text Box 51"/>
          <p:cNvSpPr txBox="1">
            <a:spLocks noChangeArrowheads="1"/>
          </p:cNvSpPr>
          <p:nvPr/>
        </p:nvSpPr>
        <p:spPr bwMode="auto">
          <a:xfrm>
            <a:off x="1214414" y="5072074"/>
            <a:ext cx="47961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AU" sz="1800" dirty="0">
                <a:solidFill>
                  <a:srgbClr val="000000"/>
                </a:solidFill>
              </a:rPr>
              <a:t>old</a:t>
            </a:r>
          </a:p>
        </p:txBody>
      </p:sp>
      <p:sp>
        <p:nvSpPr>
          <p:cNvPr id="41" name="Text Box 51"/>
          <p:cNvSpPr txBox="1">
            <a:spLocks noChangeArrowheads="1"/>
          </p:cNvSpPr>
          <p:nvPr/>
        </p:nvSpPr>
        <p:spPr bwMode="auto">
          <a:xfrm>
            <a:off x="1142976" y="2786058"/>
            <a:ext cx="138371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AU" sz="1800" dirty="0">
                <a:solidFill>
                  <a:srgbClr val="000000"/>
                </a:solidFill>
              </a:rPr>
              <a:t>High income</a:t>
            </a:r>
          </a:p>
        </p:txBody>
      </p:sp>
      <p:sp>
        <p:nvSpPr>
          <p:cNvPr id="42" name="Text Box 51"/>
          <p:cNvSpPr txBox="1">
            <a:spLocks noChangeArrowheads="1"/>
          </p:cNvSpPr>
          <p:nvPr/>
        </p:nvSpPr>
        <p:spPr bwMode="auto">
          <a:xfrm>
            <a:off x="3428992" y="4286256"/>
            <a:ext cx="13452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AU" sz="1800" dirty="0">
                <a:solidFill>
                  <a:srgbClr val="000000"/>
                </a:solidFill>
              </a:rPr>
              <a:t>Low income</a:t>
            </a:r>
          </a:p>
        </p:txBody>
      </p:sp>
    </p:spTree>
    <p:extLst>
      <p:ext uri="{BB962C8B-B14F-4D97-AF65-F5344CB8AC3E}">
        <p14:creationId xmlns:p14="http://schemas.microsoft.com/office/powerpoint/2010/main" val="3229206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93" dur="2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7" grpId="0"/>
      <p:bldP spid="38" grpId="0"/>
      <p:bldP spid="39" grpId="0"/>
      <p:bldP spid="40" grpId="0"/>
      <p:bldP spid="40" grpId="1"/>
      <p:bldP spid="41" grpId="0"/>
      <p:bldP spid="4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AU" kern="0" dirty="0"/>
              <a:t>Negative Association Rule Mining</a:t>
            </a:r>
            <a:endParaRPr lang="en-US" dirty="0"/>
          </a:p>
        </p:txBody>
      </p:sp>
      <p:sp>
        <p:nvSpPr>
          <p:cNvPr id="7" name="Flowchart: Magnetic Disk 6"/>
          <p:cNvSpPr/>
          <p:nvPr/>
        </p:nvSpPr>
        <p:spPr bwMode="auto">
          <a:xfrm>
            <a:off x="357158" y="1357298"/>
            <a:ext cx="1071570" cy="978218"/>
          </a:xfrm>
          <a:prstGeom prst="flowChartMagneticDisk">
            <a:avLst/>
          </a:prstGeom>
          <a:noFill/>
          <a:ln w="254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sz="1600" dirty="0"/>
              <a:t>Transaction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Data</a:t>
            </a:r>
          </a:p>
        </p:txBody>
      </p:sp>
      <p:cxnSp>
        <p:nvCxnSpPr>
          <p:cNvPr id="12" name="Straight Arrow Connector 11"/>
          <p:cNvCxnSpPr>
            <a:stCxn id="50" idx="3"/>
            <a:endCxn id="32" idx="1"/>
          </p:cNvCxnSpPr>
          <p:nvPr/>
        </p:nvCxnSpPr>
        <p:spPr bwMode="auto">
          <a:xfrm flipV="1">
            <a:off x="1592914" y="2344301"/>
            <a:ext cx="550194" cy="605348"/>
          </a:xfrm>
          <a:prstGeom prst="straightConnector1">
            <a:avLst/>
          </a:prstGeom>
          <a:noFill/>
          <a:ln w="2540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4" name="Straight Arrow Connector 13"/>
          <p:cNvCxnSpPr>
            <a:stCxn id="7" idx="4"/>
            <a:endCxn id="32" idx="1"/>
          </p:cNvCxnSpPr>
          <p:nvPr/>
        </p:nvCxnSpPr>
        <p:spPr bwMode="auto">
          <a:xfrm>
            <a:off x="1428728" y="1846407"/>
            <a:ext cx="714380" cy="497894"/>
          </a:xfrm>
          <a:prstGeom prst="straightConnector1">
            <a:avLst/>
          </a:prstGeom>
          <a:noFill/>
          <a:ln w="2540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8" name="TextBox 17"/>
          <p:cNvSpPr txBox="1"/>
          <p:nvPr/>
        </p:nvSpPr>
        <p:spPr>
          <a:xfrm>
            <a:off x="3500430" y="1357298"/>
            <a:ext cx="3357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Sup(A</a:t>
            </a:r>
            <a:r>
              <a:rPr lang="en-US" sz="1800" dirty="0">
                <a:sym typeface="Wingdings" panose="05000000000000000000" pitchFamily="2" charset="2"/>
              </a:rPr>
              <a:t>UB) ≥ </a:t>
            </a:r>
            <a:r>
              <a:rPr lang="en-US" sz="1800" dirty="0" err="1">
                <a:sym typeface="Wingdings" panose="05000000000000000000" pitchFamily="2" charset="2"/>
              </a:rPr>
              <a:t>min_sup</a:t>
            </a:r>
            <a:endParaRPr lang="en-US" sz="1800" dirty="0"/>
          </a:p>
        </p:txBody>
      </p:sp>
      <p:sp>
        <p:nvSpPr>
          <p:cNvPr id="19" name="TextBox 18"/>
          <p:cNvSpPr txBox="1"/>
          <p:nvPr/>
        </p:nvSpPr>
        <p:spPr>
          <a:xfrm>
            <a:off x="62286" y="3714752"/>
            <a:ext cx="3357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Sup(A</a:t>
            </a:r>
            <a:r>
              <a:rPr lang="en-US" sz="1800" dirty="0">
                <a:sym typeface="Wingdings" panose="05000000000000000000" pitchFamily="2" charset="2"/>
              </a:rPr>
              <a:t>UB) &lt; </a:t>
            </a:r>
            <a:r>
              <a:rPr lang="en-US" sz="1800" dirty="0" err="1">
                <a:sym typeface="Wingdings" panose="05000000000000000000" pitchFamily="2" charset="2"/>
              </a:rPr>
              <a:t>min_sup</a:t>
            </a:r>
            <a:endParaRPr lang="en-US" sz="1800" dirty="0"/>
          </a:p>
        </p:txBody>
      </p:sp>
      <p:sp>
        <p:nvSpPr>
          <p:cNvPr id="32" name="Rectangle 31"/>
          <p:cNvSpPr/>
          <p:nvPr/>
        </p:nvSpPr>
        <p:spPr bwMode="auto">
          <a:xfrm>
            <a:off x="2143108" y="1928802"/>
            <a:ext cx="1500198" cy="830997"/>
          </a:xfrm>
          <a:prstGeom prst="rect">
            <a:avLst/>
          </a:prstGeom>
          <a:noFill/>
          <a:ln w="254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sz="1800" dirty="0"/>
              <a:t>Generating Targeted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sz="1800" dirty="0"/>
              <a:t>Item-set</a:t>
            </a:r>
          </a:p>
        </p:txBody>
      </p:sp>
      <p:cxnSp>
        <p:nvCxnSpPr>
          <p:cNvPr id="34" name="Straight Arrow Connector 33"/>
          <p:cNvCxnSpPr>
            <a:stCxn id="32" idx="3"/>
            <a:endCxn id="41" idx="1"/>
          </p:cNvCxnSpPr>
          <p:nvPr/>
        </p:nvCxnSpPr>
        <p:spPr bwMode="auto">
          <a:xfrm flipV="1">
            <a:off x="3643306" y="2339924"/>
            <a:ext cx="571504" cy="4377"/>
          </a:xfrm>
          <a:prstGeom prst="straightConnector1">
            <a:avLst/>
          </a:prstGeom>
          <a:noFill/>
          <a:ln w="2540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47" name="Straight Arrow Connector 46"/>
          <p:cNvCxnSpPr>
            <a:stCxn id="41" idx="3"/>
            <a:endCxn id="78" idx="1"/>
          </p:cNvCxnSpPr>
          <p:nvPr/>
        </p:nvCxnSpPr>
        <p:spPr bwMode="auto">
          <a:xfrm>
            <a:off x="5715008" y="2339924"/>
            <a:ext cx="785818" cy="8753"/>
          </a:xfrm>
          <a:prstGeom prst="straightConnector1">
            <a:avLst/>
          </a:prstGeom>
          <a:noFill/>
          <a:ln w="2540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55" name="TextBox 54"/>
          <p:cNvSpPr txBox="1"/>
          <p:nvPr/>
        </p:nvSpPr>
        <p:spPr>
          <a:xfrm>
            <a:off x="5786414" y="1714488"/>
            <a:ext cx="3357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lever(A</a:t>
            </a:r>
            <a:r>
              <a:rPr lang="en-US" sz="1800" dirty="0">
                <a:sym typeface="Wingdings" panose="05000000000000000000" pitchFamily="2" charset="2"/>
              </a:rPr>
              <a:t>UB) ≥ </a:t>
            </a:r>
            <a:r>
              <a:rPr lang="en-US" sz="1800" dirty="0" err="1">
                <a:sym typeface="Wingdings" panose="05000000000000000000" pitchFamily="2" charset="2"/>
              </a:rPr>
              <a:t>min_lever</a:t>
            </a:r>
            <a:endParaRPr lang="en-US" sz="1800" dirty="0"/>
          </a:p>
        </p:txBody>
      </p:sp>
      <p:sp>
        <p:nvSpPr>
          <p:cNvPr id="41" name="Rectangle 40"/>
          <p:cNvSpPr/>
          <p:nvPr/>
        </p:nvSpPr>
        <p:spPr bwMode="auto">
          <a:xfrm>
            <a:off x="4214810" y="1785926"/>
            <a:ext cx="1500198" cy="1107996"/>
          </a:xfrm>
          <a:prstGeom prst="rect">
            <a:avLst/>
          </a:prstGeom>
          <a:noFill/>
          <a:ln w="254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sz="1800" dirty="0"/>
              <a:t>Candidate Interesting </a:t>
            </a:r>
            <a:r>
              <a:rPr lang="en-US" sz="1800" b="1" dirty="0"/>
              <a:t>Positive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sz="1800" dirty="0"/>
              <a:t>Item-set</a:t>
            </a:r>
          </a:p>
        </p:txBody>
      </p:sp>
      <p:sp>
        <p:nvSpPr>
          <p:cNvPr id="53" name="Rectangle 52"/>
          <p:cNvSpPr/>
          <p:nvPr/>
        </p:nvSpPr>
        <p:spPr bwMode="auto">
          <a:xfrm>
            <a:off x="2143108" y="3857628"/>
            <a:ext cx="1500198" cy="1107996"/>
          </a:xfrm>
          <a:prstGeom prst="rect">
            <a:avLst/>
          </a:prstGeom>
          <a:noFill/>
          <a:ln w="254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sz="1800" dirty="0"/>
              <a:t>Candidate Interesting </a:t>
            </a:r>
            <a:r>
              <a:rPr lang="en-US" sz="1800" b="1" dirty="0"/>
              <a:t>Negative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sz="1800" dirty="0"/>
              <a:t>Item-set</a:t>
            </a:r>
          </a:p>
        </p:txBody>
      </p:sp>
      <p:cxnSp>
        <p:nvCxnSpPr>
          <p:cNvPr id="62" name="Straight Arrow Connector 61"/>
          <p:cNvCxnSpPr>
            <a:stCxn id="32" idx="2"/>
            <a:endCxn id="53" idx="0"/>
          </p:cNvCxnSpPr>
          <p:nvPr/>
        </p:nvCxnSpPr>
        <p:spPr bwMode="auto">
          <a:xfrm rot="5400000">
            <a:off x="2344293" y="3308713"/>
            <a:ext cx="1097829" cy="1588"/>
          </a:xfrm>
          <a:prstGeom prst="straightConnector1">
            <a:avLst/>
          </a:prstGeom>
          <a:noFill/>
          <a:ln w="2540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68" name="Straight Arrow Connector 67"/>
          <p:cNvCxnSpPr>
            <a:stCxn id="53" idx="2"/>
          </p:cNvCxnSpPr>
          <p:nvPr/>
        </p:nvCxnSpPr>
        <p:spPr bwMode="auto">
          <a:xfrm rot="5400000">
            <a:off x="2661387" y="5197444"/>
            <a:ext cx="463640" cy="1588"/>
          </a:xfrm>
          <a:prstGeom prst="straightConnector1">
            <a:avLst/>
          </a:prstGeom>
          <a:noFill/>
          <a:ln w="2540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78" name="Rectangle 77"/>
          <p:cNvSpPr/>
          <p:nvPr/>
        </p:nvSpPr>
        <p:spPr bwMode="auto">
          <a:xfrm>
            <a:off x="6500826" y="2071678"/>
            <a:ext cx="1571636" cy="553998"/>
          </a:xfrm>
          <a:prstGeom prst="rect">
            <a:avLst/>
          </a:prstGeom>
          <a:noFill/>
          <a:ln w="254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spAutoFit/>
          </a:bodyPr>
          <a:lstStyle/>
          <a:p>
            <a:r>
              <a:rPr lang="en-US" sz="1800" dirty="0"/>
              <a:t>Interesting Positive Item-set</a:t>
            </a:r>
          </a:p>
        </p:txBody>
      </p:sp>
      <p:sp>
        <p:nvSpPr>
          <p:cNvPr id="79" name="Rectangle 78"/>
          <p:cNvSpPr/>
          <p:nvPr/>
        </p:nvSpPr>
        <p:spPr bwMode="auto">
          <a:xfrm>
            <a:off x="2071670" y="5460041"/>
            <a:ext cx="1643074" cy="492443"/>
          </a:xfrm>
          <a:prstGeom prst="rect">
            <a:avLst/>
          </a:prstGeom>
          <a:noFill/>
          <a:ln w="254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sz="1600" dirty="0"/>
              <a:t>Interesting Negative Item-set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62286" y="5000636"/>
            <a:ext cx="3357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lever(A</a:t>
            </a:r>
            <a:r>
              <a:rPr lang="en-US" sz="1800" dirty="0">
                <a:sym typeface="Wingdings" panose="05000000000000000000" pitchFamily="2" charset="2"/>
              </a:rPr>
              <a:t>U~B) ≥ </a:t>
            </a:r>
            <a:r>
              <a:rPr lang="en-US" sz="1800" dirty="0" err="1">
                <a:sym typeface="Wingdings" panose="05000000000000000000" pitchFamily="2" charset="2"/>
              </a:rPr>
              <a:t>min_lever</a:t>
            </a:r>
            <a:endParaRPr lang="en-US" sz="1800" dirty="0"/>
          </a:p>
        </p:txBody>
      </p:sp>
      <p:sp>
        <p:nvSpPr>
          <p:cNvPr id="87" name="Rectangle 86"/>
          <p:cNvSpPr/>
          <p:nvPr/>
        </p:nvSpPr>
        <p:spPr bwMode="auto">
          <a:xfrm>
            <a:off x="6500826" y="3643314"/>
            <a:ext cx="1500198" cy="553998"/>
          </a:xfrm>
          <a:prstGeom prst="rect">
            <a:avLst/>
          </a:prstGeom>
          <a:noFill/>
          <a:ln w="254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sz="1800" dirty="0"/>
              <a:t>Positive 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sz="1800" dirty="0"/>
              <a:t>Rules</a:t>
            </a:r>
          </a:p>
        </p:txBody>
      </p:sp>
      <p:cxnSp>
        <p:nvCxnSpPr>
          <p:cNvPr id="88" name="Straight Arrow Connector 87"/>
          <p:cNvCxnSpPr/>
          <p:nvPr/>
        </p:nvCxnSpPr>
        <p:spPr bwMode="auto">
          <a:xfrm rot="5400000">
            <a:off x="6929457" y="3143245"/>
            <a:ext cx="1000132" cy="6"/>
          </a:xfrm>
          <a:prstGeom prst="straightConnector1">
            <a:avLst/>
          </a:prstGeom>
          <a:noFill/>
          <a:ln w="2540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90" name="Straight Arrow Connector 89"/>
          <p:cNvCxnSpPr>
            <a:stCxn id="79" idx="3"/>
            <a:endCxn id="97" idx="1"/>
          </p:cNvCxnSpPr>
          <p:nvPr/>
        </p:nvCxnSpPr>
        <p:spPr bwMode="auto">
          <a:xfrm>
            <a:off x="3714744" y="5706263"/>
            <a:ext cx="1000132" cy="17506"/>
          </a:xfrm>
          <a:prstGeom prst="straightConnector1">
            <a:avLst/>
          </a:prstGeom>
          <a:noFill/>
          <a:ln w="2540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97" name="Rectangle 96"/>
          <p:cNvSpPr/>
          <p:nvPr/>
        </p:nvSpPr>
        <p:spPr bwMode="auto">
          <a:xfrm>
            <a:off x="4714876" y="5446770"/>
            <a:ext cx="1285884" cy="553998"/>
          </a:xfrm>
          <a:prstGeom prst="rect">
            <a:avLst/>
          </a:prstGeom>
          <a:noFill/>
          <a:ln w="254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sz="1800" dirty="0"/>
              <a:t>Negative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sz="1800" dirty="0"/>
              <a:t> Rules</a:t>
            </a:r>
          </a:p>
        </p:txBody>
      </p:sp>
      <p:sp>
        <p:nvSpPr>
          <p:cNvPr id="98" name="TextBox 97"/>
          <p:cNvSpPr txBox="1"/>
          <p:nvPr/>
        </p:nvSpPr>
        <p:spPr>
          <a:xfrm>
            <a:off x="3806702" y="5072074"/>
            <a:ext cx="3357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/>
              <a:t>confi</a:t>
            </a:r>
            <a:r>
              <a:rPr lang="en-US" sz="1800" dirty="0"/>
              <a:t>(A</a:t>
            </a:r>
            <a:r>
              <a:rPr lang="en-US" sz="1800" dirty="0">
                <a:sym typeface="Wingdings" panose="05000000000000000000" pitchFamily="2" charset="2"/>
              </a:rPr>
              <a:t>~B) ≥ </a:t>
            </a:r>
            <a:r>
              <a:rPr lang="en-US" sz="1800" dirty="0" err="1">
                <a:sym typeface="Wingdings" panose="05000000000000000000" pitchFamily="2" charset="2"/>
              </a:rPr>
              <a:t>min_confi</a:t>
            </a:r>
            <a:endParaRPr lang="en-US" sz="1800" dirty="0"/>
          </a:p>
        </p:txBody>
      </p:sp>
      <p:sp>
        <p:nvSpPr>
          <p:cNvPr id="101" name="TextBox 100"/>
          <p:cNvSpPr txBox="1"/>
          <p:nvPr/>
        </p:nvSpPr>
        <p:spPr>
          <a:xfrm>
            <a:off x="4214810" y="3286124"/>
            <a:ext cx="3357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/>
              <a:t>confi</a:t>
            </a:r>
            <a:r>
              <a:rPr lang="en-US" sz="1800" dirty="0"/>
              <a:t>(A</a:t>
            </a:r>
            <a:r>
              <a:rPr lang="en-US" sz="1800" dirty="0">
                <a:sym typeface="Wingdings" panose="05000000000000000000" pitchFamily="2" charset="2"/>
              </a:rPr>
              <a:t>~B) ≥ </a:t>
            </a:r>
            <a:r>
              <a:rPr lang="en-US" sz="1800" dirty="0" err="1">
                <a:sym typeface="Wingdings" panose="05000000000000000000" pitchFamily="2" charset="2"/>
              </a:rPr>
              <a:t>min_confi</a:t>
            </a:r>
            <a:endParaRPr lang="en-US" sz="1800" dirty="0"/>
          </a:p>
        </p:txBody>
      </p:sp>
      <p:sp>
        <p:nvSpPr>
          <p:cNvPr id="113" name="Flowchart: Card 112"/>
          <p:cNvSpPr/>
          <p:nvPr/>
        </p:nvSpPr>
        <p:spPr bwMode="auto">
          <a:xfrm>
            <a:off x="6715140" y="5357826"/>
            <a:ext cx="1819409" cy="917258"/>
          </a:xfrm>
          <a:prstGeom prst="flowChartPunchedCard">
            <a:avLst/>
          </a:prstGeom>
          <a:noFill/>
          <a:ln w="254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dirty="0"/>
              <a:t>Reporting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dirty="0"/>
              <a:t>Rules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  <p:cxnSp>
        <p:nvCxnSpPr>
          <p:cNvPr id="114" name="Straight Arrow Connector 113"/>
          <p:cNvCxnSpPr/>
          <p:nvPr/>
        </p:nvCxnSpPr>
        <p:spPr bwMode="auto">
          <a:xfrm flipV="1">
            <a:off x="5929322" y="5786454"/>
            <a:ext cx="785818" cy="1"/>
          </a:xfrm>
          <a:prstGeom prst="straightConnector1">
            <a:avLst/>
          </a:prstGeom>
          <a:noFill/>
          <a:ln w="2540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17" name="Straight Arrow Connector 116"/>
          <p:cNvCxnSpPr/>
          <p:nvPr/>
        </p:nvCxnSpPr>
        <p:spPr bwMode="auto">
          <a:xfrm rot="5400000">
            <a:off x="6894529" y="4749809"/>
            <a:ext cx="1071570" cy="1588"/>
          </a:xfrm>
          <a:prstGeom prst="straightConnector1">
            <a:avLst/>
          </a:prstGeom>
          <a:noFill/>
          <a:ln w="2540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50" name="Rounded Rectangle 49"/>
          <p:cNvSpPr/>
          <p:nvPr/>
        </p:nvSpPr>
        <p:spPr bwMode="auto">
          <a:xfrm>
            <a:off x="214282" y="2643182"/>
            <a:ext cx="1378632" cy="612934"/>
          </a:xfrm>
          <a:prstGeom prst="roundRect">
            <a:avLst/>
          </a:prstGeom>
          <a:noFill/>
          <a:ln w="254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User specified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sz="1800" dirty="0"/>
              <a:t>Target Item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684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5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8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3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6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9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4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0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32" grpId="0" animBg="1"/>
      <p:bldP spid="55" grpId="0"/>
      <p:bldP spid="41" grpId="0" animBg="1"/>
      <p:bldP spid="53" grpId="0" animBg="1"/>
      <p:bldP spid="78" grpId="0" animBg="1"/>
      <p:bldP spid="79" grpId="0" animBg="1"/>
      <p:bldP spid="86" grpId="0"/>
      <p:bldP spid="87" grpId="0" animBg="1"/>
      <p:bldP spid="97" grpId="0" animBg="1"/>
      <p:bldP spid="98" grpId="0"/>
      <p:bldP spid="101" grpId="0"/>
      <p:bldP spid="11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ea typeface="宋体" panose="02010600030101010101" pitchFamily="2" charset="-122"/>
              </a:rPr>
              <a:t>Contrast Mining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313" y="1484313"/>
            <a:ext cx="5246695" cy="4824412"/>
          </a:xfrm>
        </p:spPr>
        <p:txBody>
          <a:bodyPr>
            <a:normAutofit/>
          </a:bodyPr>
          <a:lstStyle/>
          <a:p>
            <a:r>
              <a:rPr lang="en-US" altLang="zh-CN" sz="2800" dirty="0">
                <a:ea typeface="宋体" panose="02010600030101010101" pitchFamily="2" charset="-122"/>
              </a:rPr>
              <a:t>Contrast Targeted Rules Algorithm (CTR): </a:t>
            </a:r>
          </a:p>
          <a:p>
            <a:pPr lvl="1"/>
            <a:r>
              <a:rPr lang="en-US" altLang="zh-CN" sz="2400" dirty="0">
                <a:ea typeface="宋体" panose="02010600030101010101" pitchFamily="2" charset="-122"/>
              </a:rPr>
              <a:t>Detect the changes of rules strength between differences year data set.</a:t>
            </a:r>
          </a:p>
          <a:p>
            <a:pPr lvl="1"/>
            <a:r>
              <a:rPr lang="en-US" altLang="zh-CN" sz="2400" dirty="0">
                <a:ea typeface="宋体" panose="02010600030101010101" pitchFamily="2" charset="-122"/>
              </a:rPr>
              <a:t>Tracing  the trend for predicting future potential.</a:t>
            </a:r>
            <a:endParaRPr lang="en-US" altLang="zh-CN" dirty="0">
              <a:ea typeface="宋体" panose="02010600030101010101" pitchFamily="2" charset="-122"/>
            </a:endParaRPr>
          </a:p>
        </p:txBody>
      </p:sp>
      <p:sp>
        <p:nvSpPr>
          <p:cNvPr id="16" name="Document"/>
          <p:cNvSpPr>
            <a:spLocks noEditPoints="1" noChangeArrowheads="1"/>
          </p:cNvSpPr>
          <p:nvPr/>
        </p:nvSpPr>
        <p:spPr bwMode="auto">
          <a:xfrm>
            <a:off x="1700079" y="4857760"/>
            <a:ext cx="928694" cy="1071570"/>
          </a:xfrm>
          <a:custGeom>
            <a:avLst/>
            <a:gdLst>
              <a:gd name="T0" fmla="*/ 10757 w 21600"/>
              <a:gd name="T1" fmla="*/ 21632 h 21600"/>
              <a:gd name="T2" fmla="*/ 85 w 21600"/>
              <a:gd name="T3" fmla="*/ 10849 h 21600"/>
              <a:gd name="T4" fmla="*/ 10757 w 21600"/>
              <a:gd name="T5" fmla="*/ 81 h 21600"/>
              <a:gd name="T6" fmla="*/ 21706 w 21600"/>
              <a:gd name="T7" fmla="*/ 10652 h 21600"/>
              <a:gd name="T8" fmla="*/ 10757 w 21600"/>
              <a:gd name="T9" fmla="*/ 21632 h 21600"/>
              <a:gd name="T10" fmla="*/ 0 w 21600"/>
              <a:gd name="T11" fmla="*/ 0 h 21600"/>
              <a:gd name="T12" fmla="*/ 21600 w 21600"/>
              <a:gd name="T13" fmla="*/ 0 h 21600"/>
              <a:gd name="T14" fmla="*/ 21600 w 21600"/>
              <a:gd name="T15" fmla="*/ 21600 h 21600"/>
              <a:gd name="T16" fmla="*/ 977 w 21600"/>
              <a:gd name="T17" fmla="*/ 818 h 21600"/>
              <a:gd name="T18" fmla="*/ 20622 w 21600"/>
              <a:gd name="T19" fmla="*/ 16429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>
                <a:moveTo>
                  <a:pt x="10757" y="21632"/>
                </a:moveTo>
                <a:lnTo>
                  <a:pt x="5187" y="21632"/>
                </a:lnTo>
                <a:lnTo>
                  <a:pt x="85" y="17509"/>
                </a:lnTo>
                <a:lnTo>
                  <a:pt x="85" y="10849"/>
                </a:lnTo>
                <a:lnTo>
                  <a:pt x="85" y="81"/>
                </a:lnTo>
                <a:lnTo>
                  <a:pt x="10757" y="81"/>
                </a:lnTo>
                <a:lnTo>
                  <a:pt x="21706" y="81"/>
                </a:lnTo>
                <a:lnTo>
                  <a:pt x="21706" y="10652"/>
                </a:lnTo>
                <a:lnTo>
                  <a:pt x="21706" y="21632"/>
                </a:lnTo>
                <a:lnTo>
                  <a:pt x="10757" y="21632"/>
                </a:lnTo>
                <a:close/>
              </a:path>
              <a:path w="21600" h="21600">
                <a:moveTo>
                  <a:pt x="85" y="17509"/>
                </a:moveTo>
                <a:lnTo>
                  <a:pt x="5187" y="17509"/>
                </a:lnTo>
                <a:lnTo>
                  <a:pt x="5187" y="21632"/>
                </a:lnTo>
                <a:lnTo>
                  <a:pt x="85" y="17509"/>
                </a:lnTo>
                <a:close/>
              </a:path>
            </a:pathLst>
          </a:custGeom>
          <a:solidFill>
            <a:srgbClr val="D8EBB3"/>
          </a:solidFill>
          <a:ln w="9525">
            <a:solidFill>
              <a:srgbClr val="000000"/>
            </a:solidFill>
            <a:miter lim="800000"/>
          </a:ln>
          <a:effectLst>
            <a:outerShdw dist="107763" dir="2700000" algn="ctr" rotWithShape="0">
              <a:srgbClr val="808080"/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r>
              <a:rPr lang="en-US" dirty="0"/>
              <a:t>2008</a:t>
            </a:r>
          </a:p>
        </p:txBody>
      </p:sp>
      <p:sp>
        <p:nvSpPr>
          <p:cNvPr id="17" name="Document"/>
          <p:cNvSpPr>
            <a:spLocks noEditPoints="1" noChangeArrowheads="1"/>
          </p:cNvSpPr>
          <p:nvPr/>
        </p:nvSpPr>
        <p:spPr bwMode="auto">
          <a:xfrm>
            <a:off x="2914525" y="4857760"/>
            <a:ext cx="928694" cy="1071570"/>
          </a:xfrm>
          <a:custGeom>
            <a:avLst/>
            <a:gdLst>
              <a:gd name="T0" fmla="*/ 10757 w 21600"/>
              <a:gd name="T1" fmla="*/ 21632 h 21600"/>
              <a:gd name="T2" fmla="*/ 85 w 21600"/>
              <a:gd name="T3" fmla="*/ 10849 h 21600"/>
              <a:gd name="T4" fmla="*/ 10757 w 21600"/>
              <a:gd name="T5" fmla="*/ 81 h 21600"/>
              <a:gd name="T6" fmla="*/ 21706 w 21600"/>
              <a:gd name="T7" fmla="*/ 10652 h 21600"/>
              <a:gd name="T8" fmla="*/ 10757 w 21600"/>
              <a:gd name="T9" fmla="*/ 21632 h 21600"/>
              <a:gd name="T10" fmla="*/ 0 w 21600"/>
              <a:gd name="T11" fmla="*/ 0 h 21600"/>
              <a:gd name="T12" fmla="*/ 21600 w 21600"/>
              <a:gd name="T13" fmla="*/ 0 h 21600"/>
              <a:gd name="T14" fmla="*/ 21600 w 21600"/>
              <a:gd name="T15" fmla="*/ 21600 h 21600"/>
              <a:gd name="T16" fmla="*/ 977 w 21600"/>
              <a:gd name="T17" fmla="*/ 818 h 21600"/>
              <a:gd name="T18" fmla="*/ 20622 w 21600"/>
              <a:gd name="T19" fmla="*/ 16429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>
                <a:moveTo>
                  <a:pt x="10757" y="21632"/>
                </a:moveTo>
                <a:lnTo>
                  <a:pt x="5187" y="21632"/>
                </a:lnTo>
                <a:lnTo>
                  <a:pt x="85" y="17509"/>
                </a:lnTo>
                <a:lnTo>
                  <a:pt x="85" y="10849"/>
                </a:lnTo>
                <a:lnTo>
                  <a:pt x="85" y="81"/>
                </a:lnTo>
                <a:lnTo>
                  <a:pt x="10757" y="81"/>
                </a:lnTo>
                <a:lnTo>
                  <a:pt x="21706" y="81"/>
                </a:lnTo>
                <a:lnTo>
                  <a:pt x="21706" y="10652"/>
                </a:lnTo>
                <a:lnTo>
                  <a:pt x="21706" y="21632"/>
                </a:lnTo>
                <a:lnTo>
                  <a:pt x="10757" y="21632"/>
                </a:lnTo>
                <a:close/>
              </a:path>
              <a:path w="21600" h="21600">
                <a:moveTo>
                  <a:pt x="85" y="17509"/>
                </a:moveTo>
                <a:lnTo>
                  <a:pt x="5187" y="17509"/>
                </a:lnTo>
                <a:lnTo>
                  <a:pt x="5187" y="21632"/>
                </a:lnTo>
                <a:lnTo>
                  <a:pt x="85" y="17509"/>
                </a:lnTo>
                <a:close/>
              </a:path>
            </a:pathLst>
          </a:custGeom>
          <a:solidFill>
            <a:srgbClr val="D8EBB3"/>
          </a:solidFill>
          <a:ln w="9525">
            <a:solidFill>
              <a:srgbClr val="000000"/>
            </a:solidFill>
            <a:miter lim="800000"/>
          </a:ln>
          <a:effectLst>
            <a:outerShdw dist="107763" dir="2700000" algn="ctr" rotWithShape="0">
              <a:srgbClr val="808080"/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r>
              <a:rPr lang="en-US" dirty="0"/>
              <a:t>2009</a:t>
            </a:r>
          </a:p>
        </p:txBody>
      </p:sp>
      <p:sp>
        <p:nvSpPr>
          <p:cNvPr id="18" name="Document"/>
          <p:cNvSpPr>
            <a:spLocks noEditPoints="1" noChangeArrowheads="1"/>
          </p:cNvSpPr>
          <p:nvPr/>
        </p:nvSpPr>
        <p:spPr bwMode="auto">
          <a:xfrm>
            <a:off x="4128971" y="4857760"/>
            <a:ext cx="928694" cy="1071570"/>
          </a:xfrm>
          <a:custGeom>
            <a:avLst/>
            <a:gdLst>
              <a:gd name="T0" fmla="*/ 10757 w 21600"/>
              <a:gd name="T1" fmla="*/ 21632 h 21600"/>
              <a:gd name="T2" fmla="*/ 85 w 21600"/>
              <a:gd name="T3" fmla="*/ 10849 h 21600"/>
              <a:gd name="T4" fmla="*/ 10757 w 21600"/>
              <a:gd name="T5" fmla="*/ 81 h 21600"/>
              <a:gd name="T6" fmla="*/ 21706 w 21600"/>
              <a:gd name="T7" fmla="*/ 10652 h 21600"/>
              <a:gd name="T8" fmla="*/ 10757 w 21600"/>
              <a:gd name="T9" fmla="*/ 21632 h 21600"/>
              <a:gd name="T10" fmla="*/ 0 w 21600"/>
              <a:gd name="T11" fmla="*/ 0 h 21600"/>
              <a:gd name="T12" fmla="*/ 21600 w 21600"/>
              <a:gd name="T13" fmla="*/ 0 h 21600"/>
              <a:gd name="T14" fmla="*/ 21600 w 21600"/>
              <a:gd name="T15" fmla="*/ 21600 h 21600"/>
              <a:gd name="T16" fmla="*/ 977 w 21600"/>
              <a:gd name="T17" fmla="*/ 818 h 21600"/>
              <a:gd name="T18" fmla="*/ 20622 w 21600"/>
              <a:gd name="T19" fmla="*/ 16429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>
                <a:moveTo>
                  <a:pt x="10757" y="21632"/>
                </a:moveTo>
                <a:lnTo>
                  <a:pt x="5187" y="21632"/>
                </a:lnTo>
                <a:lnTo>
                  <a:pt x="85" y="17509"/>
                </a:lnTo>
                <a:lnTo>
                  <a:pt x="85" y="10849"/>
                </a:lnTo>
                <a:lnTo>
                  <a:pt x="85" y="81"/>
                </a:lnTo>
                <a:lnTo>
                  <a:pt x="10757" y="81"/>
                </a:lnTo>
                <a:lnTo>
                  <a:pt x="21706" y="81"/>
                </a:lnTo>
                <a:lnTo>
                  <a:pt x="21706" y="10652"/>
                </a:lnTo>
                <a:lnTo>
                  <a:pt x="21706" y="21632"/>
                </a:lnTo>
                <a:lnTo>
                  <a:pt x="10757" y="21632"/>
                </a:lnTo>
                <a:close/>
              </a:path>
              <a:path w="21600" h="21600">
                <a:moveTo>
                  <a:pt x="85" y="17509"/>
                </a:moveTo>
                <a:lnTo>
                  <a:pt x="5187" y="17509"/>
                </a:lnTo>
                <a:lnTo>
                  <a:pt x="5187" y="21632"/>
                </a:lnTo>
                <a:lnTo>
                  <a:pt x="85" y="17509"/>
                </a:lnTo>
                <a:close/>
              </a:path>
            </a:pathLst>
          </a:custGeom>
          <a:solidFill>
            <a:srgbClr val="D8EBB3"/>
          </a:solidFill>
          <a:ln w="9525">
            <a:solidFill>
              <a:srgbClr val="000000"/>
            </a:solidFill>
            <a:miter lim="800000"/>
          </a:ln>
          <a:effectLst>
            <a:outerShdw dist="107763" dir="2700000" algn="ctr" rotWithShape="0">
              <a:srgbClr val="808080"/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r>
              <a:rPr lang="en-US" dirty="0"/>
              <a:t>2010</a:t>
            </a:r>
          </a:p>
        </p:txBody>
      </p:sp>
      <p:sp>
        <p:nvSpPr>
          <p:cNvPr id="19" name="Document"/>
          <p:cNvSpPr>
            <a:spLocks noEditPoints="1" noChangeArrowheads="1"/>
          </p:cNvSpPr>
          <p:nvPr/>
        </p:nvSpPr>
        <p:spPr bwMode="auto">
          <a:xfrm>
            <a:off x="6200673" y="4857760"/>
            <a:ext cx="928694" cy="1071570"/>
          </a:xfrm>
          <a:custGeom>
            <a:avLst/>
            <a:gdLst>
              <a:gd name="T0" fmla="*/ 10757 w 21600"/>
              <a:gd name="T1" fmla="*/ 21632 h 21600"/>
              <a:gd name="T2" fmla="*/ 85 w 21600"/>
              <a:gd name="T3" fmla="*/ 10849 h 21600"/>
              <a:gd name="T4" fmla="*/ 10757 w 21600"/>
              <a:gd name="T5" fmla="*/ 81 h 21600"/>
              <a:gd name="T6" fmla="*/ 21706 w 21600"/>
              <a:gd name="T7" fmla="*/ 10652 h 21600"/>
              <a:gd name="T8" fmla="*/ 10757 w 21600"/>
              <a:gd name="T9" fmla="*/ 21632 h 21600"/>
              <a:gd name="T10" fmla="*/ 0 w 21600"/>
              <a:gd name="T11" fmla="*/ 0 h 21600"/>
              <a:gd name="T12" fmla="*/ 21600 w 21600"/>
              <a:gd name="T13" fmla="*/ 0 h 21600"/>
              <a:gd name="T14" fmla="*/ 21600 w 21600"/>
              <a:gd name="T15" fmla="*/ 21600 h 21600"/>
              <a:gd name="T16" fmla="*/ 977 w 21600"/>
              <a:gd name="T17" fmla="*/ 818 h 21600"/>
              <a:gd name="T18" fmla="*/ 20622 w 21600"/>
              <a:gd name="T19" fmla="*/ 16429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>
                <a:moveTo>
                  <a:pt x="10757" y="21632"/>
                </a:moveTo>
                <a:lnTo>
                  <a:pt x="5187" y="21632"/>
                </a:lnTo>
                <a:lnTo>
                  <a:pt x="85" y="17509"/>
                </a:lnTo>
                <a:lnTo>
                  <a:pt x="85" y="10849"/>
                </a:lnTo>
                <a:lnTo>
                  <a:pt x="85" y="81"/>
                </a:lnTo>
                <a:lnTo>
                  <a:pt x="10757" y="81"/>
                </a:lnTo>
                <a:lnTo>
                  <a:pt x="21706" y="81"/>
                </a:lnTo>
                <a:lnTo>
                  <a:pt x="21706" y="10652"/>
                </a:lnTo>
                <a:lnTo>
                  <a:pt x="21706" y="21632"/>
                </a:lnTo>
                <a:lnTo>
                  <a:pt x="10757" y="21632"/>
                </a:lnTo>
                <a:close/>
              </a:path>
              <a:path w="21600" h="21600">
                <a:moveTo>
                  <a:pt x="85" y="17509"/>
                </a:moveTo>
                <a:lnTo>
                  <a:pt x="5187" y="17509"/>
                </a:lnTo>
                <a:lnTo>
                  <a:pt x="5187" y="21632"/>
                </a:lnTo>
                <a:lnTo>
                  <a:pt x="85" y="17509"/>
                </a:lnTo>
                <a:close/>
              </a:path>
            </a:pathLst>
          </a:custGeom>
          <a:solidFill>
            <a:srgbClr val="D8EBB3"/>
          </a:solidFill>
          <a:ln w="9525">
            <a:solidFill>
              <a:srgbClr val="000000"/>
            </a:solidFill>
            <a:miter lim="800000"/>
          </a:ln>
          <a:effectLst>
            <a:outerShdw dist="107763" dir="2700000" algn="ctr" rotWithShape="0">
              <a:srgbClr val="808080"/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r>
              <a:rPr lang="en-US" dirty="0"/>
              <a:t>2011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272243" y="5357826"/>
            <a:ext cx="80021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…</a:t>
            </a:r>
          </a:p>
        </p:txBody>
      </p:sp>
      <p:sp>
        <p:nvSpPr>
          <p:cNvPr id="22" name="Right Arrow 21"/>
          <p:cNvSpPr/>
          <p:nvPr/>
        </p:nvSpPr>
        <p:spPr bwMode="auto">
          <a:xfrm>
            <a:off x="5343417" y="5286388"/>
            <a:ext cx="714380" cy="214314"/>
          </a:xfrm>
          <a:prstGeom prst="rightArrow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000760" y="4143380"/>
            <a:ext cx="45717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?</a:t>
            </a:r>
          </a:p>
        </p:txBody>
      </p:sp>
      <p:grpSp>
        <p:nvGrpSpPr>
          <p:cNvPr id="4" name="Group 28"/>
          <p:cNvGrpSpPr/>
          <p:nvPr/>
        </p:nvGrpSpPr>
        <p:grpSpPr>
          <a:xfrm>
            <a:off x="5715008" y="2000240"/>
            <a:ext cx="2991241" cy="1759691"/>
            <a:chOff x="5715008" y="2000240"/>
            <a:chExt cx="2991241" cy="1759691"/>
          </a:xfrm>
        </p:grpSpPr>
        <p:sp>
          <p:nvSpPr>
            <p:cNvPr id="264194" name="Document"/>
            <p:cNvSpPr>
              <a:spLocks noEditPoints="1" noChangeArrowheads="1"/>
            </p:cNvSpPr>
            <p:nvPr/>
          </p:nvSpPr>
          <p:spPr bwMode="auto">
            <a:xfrm>
              <a:off x="5715008" y="2000240"/>
              <a:ext cx="928694" cy="1071570"/>
            </a:xfrm>
            <a:custGeom>
              <a:avLst/>
              <a:gdLst>
                <a:gd name="T0" fmla="*/ 10757 w 21600"/>
                <a:gd name="T1" fmla="*/ 21632 h 21600"/>
                <a:gd name="T2" fmla="*/ 85 w 21600"/>
                <a:gd name="T3" fmla="*/ 10849 h 21600"/>
                <a:gd name="T4" fmla="*/ 10757 w 21600"/>
                <a:gd name="T5" fmla="*/ 81 h 21600"/>
                <a:gd name="T6" fmla="*/ 21706 w 21600"/>
                <a:gd name="T7" fmla="*/ 10652 h 21600"/>
                <a:gd name="T8" fmla="*/ 10757 w 21600"/>
                <a:gd name="T9" fmla="*/ 21632 h 21600"/>
                <a:gd name="T10" fmla="*/ 0 w 21600"/>
                <a:gd name="T11" fmla="*/ 0 h 21600"/>
                <a:gd name="T12" fmla="*/ 21600 w 21600"/>
                <a:gd name="T13" fmla="*/ 0 h 21600"/>
                <a:gd name="T14" fmla="*/ 21600 w 21600"/>
                <a:gd name="T15" fmla="*/ 21600 h 21600"/>
                <a:gd name="T16" fmla="*/ 977 w 21600"/>
                <a:gd name="T17" fmla="*/ 818 h 21600"/>
                <a:gd name="T18" fmla="*/ 20622 w 21600"/>
                <a:gd name="T19" fmla="*/ 16429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10757" y="21632"/>
                  </a:moveTo>
                  <a:lnTo>
                    <a:pt x="5187" y="21632"/>
                  </a:lnTo>
                  <a:lnTo>
                    <a:pt x="85" y="17509"/>
                  </a:lnTo>
                  <a:lnTo>
                    <a:pt x="85" y="10849"/>
                  </a:lnTo>
                  <a:lnTo>
                    <a:pt x="85" y="81"/>
                  </a:lnTo>
                  <a:lnTo>
                    <a:pt x="10757" y="81"/>
                  </a:lnTo>
                  <a:lnTo>
                    <a:pt x="21706" y="81"/>
                  </a:lnTo>
                  <a:lnTo>
                    <a:pt x="21706" y="10652"/>
                  </a:lnTo>
                  <a:lnTo>
                    <a:pt x="21706" y="21632"/>
                  </a:lnTo>
                  <a:lnTo>
                    <a:pt x="10757" y="21632"/>
                  </a:lnTo>
                  <a:close/>
                </a:path>
                <a:path w="21600" h="21600">
                  <a:moveTo>
                    <a:pt x="85" y="17509"/>
                  </a:moveTo>
                  <a:lnTo>
                    <a:pt x="5187" y="17509"/>
                  </a:lnTo>
                  <a:lnTo>
                    <a:pt x="5187" y="21632"/>
                  </a:lnTo>
                  <a:lnTo>
                    <a:pt x="85" y="17509"/>
                  </a:lnTo>
                  <a:close/>
                </a:path>
              </a:pathLst>
            </a:custGeom>
            <a:solidFill>
              <a:srgbClr val="D8EBB3"/>
            </a:solidFill>
            <a:ln w="9525">
              <a:solidFill>
                <a:srgbClr val="000000"/>
              </a:solidFill>
              <a:miter lim="800000"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r>
                <a:rPr lang="en-US" dirty="0"/>
                <a:t>2008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786578" y="2357430"/>
              <a:ext cx="85725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V.S</a:t>
              </a:r>
            </a:p>
          </p:txBody>
        </p:sp>
        <p:sp>
          <p:nvSpPr>
            <p:cNvPr id="14" name="Document"/>
            <p:cNvSpPr>
              <a:spLocks noEditPoints="1" noChangeArrowheads="1"/>
            </p:cNvSpPr>
            <p:nvPr/>
          </p:nvSpPr>
          <p:spPr bwMode="auto">
            <a:xfrm>
              <a:off x="7643834" y="2000240"/>
              <a:ext cx="928694" cy="1071570"/>
            </a:xfrm>
            <a:custGeom>
              <a:avLst/>
              <a:gdLst>
                <a:gd name="T0" fmla="*/ 10757 w 21600"/>
                <a:gd name="T1" fmla="*/ 21632 h 21600"/>
                <a:gd name="T2" fmla="*/ 85 w 21600"/>
                <a:gd name="T3" fmla="*/ 10849 h 21600"/>
                <a:gd name="T4" fmla="*/ 10757 w 21600"/>
                <a:gd name="T5" fmla="*/ 81 h 21600"/>
                <a:gd name="T6" fmla="*/ 21706 w 21600"/>
                <a:gd name="T7" fmla="*/ 10652 h 21600"/>
                <a:gd name="T8" fmla="*/ 10757 w 21600"/>
                <a:gd name="T9" fmla="*/ 21632 h 21600"/>
                <a:gd name="T10" fmla="*/ 0 w 21600"/>
                <a:gd name="T11" fmla="*/ 0 h 21600"/>
                <a:gd name="T12" fmla="*/ 21600 w 21600"/>
                <a:gd name="T13" fmla="*/ 0 h 21600"/>
                <a:gd name="T14" fmla="*/ 21600 w 21600"/>
                <a:gd name="T15" fmla="*/ 21600 h 21600"/>
                <a:gd name="T16" fmla="*/ 977 w 21600"/>
                <a:gd name="T17" fmla="*/ 818 h 21600"/>
                <a:gd name="T18" fmla="*/ 20622 w 21600"/>
                <a:gd name="T19" fmla="*/ 16429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10757" y="21632"/>
                  </a:moveTo>
                  <a:lnTo>
                    <a:pt x="5187" y="21632"/>
                  </a:lnTo>
                  <a:lnTo>
                    <a:pt x="85" y="17509"/>
                  </a:lnTo>
                  <a:lnTo>
                    <a:pt x="85" y="10849"/>
                  </a:lnTo>
                  <a:lnTo>
                    <a:pt x="85" y="81"/>
                  </a:lnTo>
                  <a:lnTo>
                    <a:pt x="10757" y="81"/>
                  </a:lnTo>
                  <a:lnTo>
                    <a:pt x="21706" y="81"/>
                  </a:lnTo>
                  <a:lnTo>
                    <a:pt x="21706" y="10652"/>
                  </a:lnTo>
                  <a:lnTo>
                    <a:pt x="21706" y="21632"/>
                  </a:lnTo>
                  <a:lnTo>
                    <a:pt x="10757" y="21632"/>
                  </a:lnTo>
                  <a:close/>
                </a:path>
                <a:path w="21600" h="21600">
                  <a:moveTo>
                    <a:pt x="85" y="17509"/>
                  </a:moveTo>
                  <a:lnTo>
                    <a:pt x="5187" y="17509"/>
                  </a:lnTo>
                  <a:lnTo>
                    <a:pt x="5187" y="21632"/>
                  </a:lnTo>
                  <a:lnTo>
                    <a:pt x="85" y="17509"/>
                  </a:lnTo>
                  <a:close/>
                </a:path>
              </a:pathLst>
            </a:custGeom>
            <a:solidFill>
              <a:srgbClr val="D8EBB3"/>
            </a:solidFill>
            <a:ln w="9525">
              <a:solidFill>
                <a:srgbClr val="000000"/>
              </a:solidFill>
              <a:miter lim="800000"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r>
                <a:rPr lang="en-US" dirty="0"/>
                <a:t>2010</a:t>
              </a: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5715008" y="3214686"/>
              <a:ext cx="990977" cy="461665"/>
            </a:xfrm>
            <a:prstGeom prst="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/>
            <a:p>
              <a:r>
                <a:rPr lang="en-US" altLang="zh-CN" kern="0" dirty="0">
                  <a:ea typeface="宋体" panose="02010600030101010101" pitchFamily="2" charset="-122"/>
                </a:rPr>
                <a:t>A</a:t>
              </a:r>
              <a:r>
                <a:rPr lang="en-US" altLang="zh-CN" kern="0" dirty="0">
                  <a:ea typeface="宋体" panose="02010600030101010101" pitchFamily="2" charset="-122"/>
                  <a:sym typeface="Wingdings" panose="05000000000000000000" pitchFamily="2" charset="2"/>
                </a:rPr>
                <a:t></a:t>
              </a:r>
              <a:r>
                <a:rPr lang="en-US" altLang="zh-CN" kern="0" dirty="0">
                  <a:ea typeface="宋体" panose="02010600030101010101" pitchFamily="2" charset="-122"/>
                </a:rPr>
                <a:t>B </a:t>
              </a:r>
              <a:endParaRPr lang="en-US" dirty="0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7715272" y="3214686"/>
              <a:ext cx="990977" cy="461665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/>
            <a:p>
              <a:r>
                <a:rPr lang="en-US" altLang="zh-CN" kern="0" dirty="0">
                  <a:ea typeface="宋体" panose="02010600030101010101" pitchFamily="2" charset="-122"/>
                </a:rPr>
                <a:t>A</a:t>
              </a:r>
              <a:r>
                <a:rPr lang="en-US" altLang="zh-CN" kern="0" dirty="0">
                  <a:ea typeface="宋体" panose="02010600030101010101" pitchFamily="2" charset="-122"/>
                  <a:sym typeface="Wingdings" panose="05000000000000000000" pitchFamily="2" charset="2"/>
                </a:rPr>
                <a:t></a:t>
              </a:r>
              <a:r>
                <a:rPr lang="en-US" altLang="zh-CN" kern="0" dirty="0">
                  <a:ea typeface="宋体" panose="02010600030101010101" pitchFamily="2" charset="-122"/>
                </a:rPr>
                <a:t>B </a:t>
              </a:r>
              <a:endParaRPr lang="en-US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00892" y="2928934"/>
              <a:ext cx="457176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/>
                <a:t>?</a:t>
              </a:r>
            </a:p>
          </p:txBody>
        </p:sp>
      </p:grpSp>
      <p:sp>
        <p:nvSpPr>
          <p:cNvPr id="27" name="Rectangle 26"/>
          <p:cNvSpPr/>
          <p:nvPr/>
        </p:nvSpPr>
        <p:spPr>
          <a:xfrm>
            <a:off x="2357422" y="4357694"/>
            <a:ext cx="2143140" cy="46166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CN" kern="0" dirty="0">
                <a:ea typeface="宋体" panose="02010600030101010101" pitchFamily="2" charset="-122"/>
              </a:rPr>
              <a:t>A</a:t>
            </a:r>
            <a:r>
              <a:rPr lang="en-US" altLang="zh-CN" kern="0" dirty="0">
                <a:ea typeface="宋体" panose="02010600030101010101" pitchFamily="2" charset="-122"/>
                <a:sym typeface="Wingdings" panose="05000000000000000000" pitchFamily="2" charset="2"/>
              </a:rPr>
              <a:t></a:t>
            </a:r>
            <a:r>
              <a:rPr lang="en-US" altLang="zh-CN" kern="0" dirty="0">
                <a:ea typeface="宋体" panose="02010600030101010101" pitchFamily="2" charset="-122"/>
              </a:rPr>
              <a:t>B </a:t>
            </a:r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6357950" y="4357694"/>
            <a:ext cx="1357322" cy="46166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CN" kern="0" dirty="0">
                <a:ea typeface="宋体" panose="02010600030101010101" pitchFamily="2" charset="-122"/>
              </a:rPr>
              <a:t>A</a:t>
            </a:r>
            <a:r>
              <a:rPr lang="en-US" altLang="zh-CN" kern="0" dirty="0">
                <a:ea typeface="宋体" panose="02010600030101010101" pitchFamily="2" charset="-122"/>
                <a:sym typeface="Wingdings" panose="05000000000000000000" pitchFamily="2" charset="2"/>
              </a:rPr>
              <a:t></a:t>
            </a:r>
            <a:r>
              <a:rPr lang="en-US" altLang="zh-CN" kern="0" dirty="0">
                <a:ea typeface="宋体" panose="02010600030101010101" pitchFamily="2" charset="-122"/>
              </a:rPr>
              <a:t>B 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6443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19" grpId="0" animBg="1"/>
      <p:bldP spid="21" grpId="0"/>
      <p:bldP spid="22" grpId="0" animBg="1"/>
      <p:bldP spid="23" grpId="0"/>
      <p:bldP spid="27" grpId="0" animBg="1"/>
      <p:bldP spid="2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Theme 2. Information Abuse Prevention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u="sng" dirty="0"/>
              <a:t>Information Abuse:</a:t>
            </a:r>
            <a:r>
              <a:rPr lang="en-AU" dirty="0"/>
              <a:t> </a:t>
            </a:r>
          </a:p>
          <a:p>
            <a:pPr lvl="1"/>
            <a:r>
              <a:rPr lang="en-US" dirty="0"/>
              <a:t>The compromise of information for which the data stakeholders are not willing to disclose.</a:t>
            </a:r>
            <a:endParaRPr lang="en-AU" dirty="0"/>
          </a:p>
          <a:p>
            <a:pPr lvl="1"/>
            <a:r>
              <a:rPr lang="en-US" dirty="0"/>
              <a:t>It depends on the nature of the information, the involved internal or external users, and the ways in which the organization grants the access to or releases the information. </a:t>
            </a:r>
            <a:r>
              <a:rPr lang="en-AU" dirty="0"/>
              <a:t>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</a:p>
        </p:txBody>
      </p:sp>
    </p:spTree>
    <p:extLst>
      <p:ext uri="{BB962C8B-B14F-4D97-AF65-F5344CB8AC3E}">
        <p14:creationId xmlns:p14="http://schemas.microsoft.com/office/powerpoint/2010/main" val="13959898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77" r="5677"/>
          <a:stretch>
            <a:fillRect/>
          </a:stretch>
        </p:blipFill>
        <p:spPr>
          <a:xfrm>
            <a:off x="4644008" y="1639341"/>
            <a:ext cx="4038600" cy="4525963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is an adversary?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Every user is potentially an adversary</a:t>
            </a:r>
          </a:p>
          <a:p>
            <a:pPr lvl="1"/>
            <a:r>
              <a:rPr lang="en-US" dirty="0"/>
              <a:t>After data is released, we cannot prevent any user from performing any type of analysis on the released data</a:t>
            </a:r>
          </a:p>
          <a:p>
            <a:pPr lvl="1"/>
            <a:r>
              <a:rPr lang="en-US" dirty="0"/>
              <a:t>Worst case scenario</a:t>
            </a:r>
          </a:p>
          <a:p>
            <a:pPr lvl="2"/>
            <a:r>
              <a:rPr lang="en-US" dirty="0"/>
              <a:t>Must account for disclosure risk from any and all types of analyses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b="15273"/>
          <a:stretch/>
        </p:blipFill>
        <p:spPr>
          <a:xfrm>
            <a:off x="4644008" y="1667717"/>
            <a:ext cx="4038600" cy="4458446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</a:p>
        </p:txBody>
      </p:sp>
    </p:spTree>
    <p:extLst>
      <p:ext uri="{BB962C8B-B14F-4D97-AF65-F5344CB8AC3E}">
        <p14:creationId xmlns:p14="http://schemas.microsoft.com/office/powerpoint/2010/main" val="12928823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Privacy</a:t>
            </a:r>
            <a:r>
              <a:rPr lang="zh-CN" altLang="en-US" dirty="0"/>
              <a:t> </a:t>
            </a:r>
            <a:r>
              <a:rPr lang="en-US" altLang="zh-CN" dirty="0"/>
              <a:t>Breach</a:t>
            </a:r>
            <a:r>
              <a:rPr lang="zh-CN" altLang="en-US" dirty="0"/>
              <a:t> </a:t>
            </a:r>
            <a:r>
              <a:rPr lang="en-US" altLang="zh-CN" dirty="0"/>
              <a:t>Example</a:t>
            </a:r>
            <a:r>
              <a:rPr lang="zh-CN" altLang="en-US" dirty="0"/>
              <a:t> </a:t>
            </a:r>
            <a:r>
              <a:rPr lang="en-US" altLang="zh-CN" dirty="0"/>
              <a:t>(1)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2049880"/>
            <a:ext cx="8229600" cy="3626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5835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Privacy</a:t>
            </a:r>
            <a:r>
              <a:rPr lang="zh-CN" altLang="en-US" dirty="0"/>
              <a:t> </a:t>
            </a:r>
            <a:r>
              <a:rPr lang="en-US" altLang="zh-CN" dirty="0"/>
              <a:t>Breach</a:t>
            </a:r>
            <a:r>
              <a:rPr lang="zh-CN" altLang="en-US" dirty="0"/>
              <a:t> </a:t>
            </a:r>
            <a:r>
              <a:rPr lang="en-US" altLang="zh-CN" dirty="0"/>
              <a:t>Example</a:t>
            </a:r>
            <a:r>
              <a:rPr lang="zh-CN" altLang="en-US" dirty="0"/>
              <a:t> </a:t>
            </a:r>
            <a:r>
              <a:rPr lang="en-US" altLang="zh-CN" dirty="0"/>
              <a:t>(2)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2279166"/>
            <a:ext cx="8229600" cy="3168031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</a:p>
        </p:txBody>
      </p:sp>
    </p:spTree>
    <p:extLst>
      <p:ext uri="{BB962C8B-B14F-4D97-AF65-F5344CB8AC3E}">
        <p14:creationId xmlns:p14="http://schemas.microsoft.com/office/powerpoint/2010/main" val="1323725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sz="3000" b="1" kern="0" dirty="0">
                <a:solidFill>
                  <a:srgbClr val="000000"/>
                </a:solidFill>
                <a:latin typeface="Verdana"/>
              </a:rPr>
              <a:t>TULIP Team</a:t>
            </a:r>
            <a:br>
              <a:rPr lang="en-AU" sz="3000" b="1" kern="0" dirty="0">
                <a:solidFill>
                  <a:srgbClr val="000000"/>
                </a:solidFill>
                <a:latin typeface="Verdana"/>
              </a:rPr>
            </a:br>
            <a:r>
              <a:rPr lang="en-AU" sz="3000" b="1" kern="0" dirty="0">
                <a:solidFill>
                  <a:srgbClr val="000000"/>
                </a:solidFill>
                <a:latin typeface="Verdana"/>
              </a:rPr>
              <a:t>(</a:t>
            </a:r>
            <a:r>
              <a:rPr lang="en-AU" sz="3000" b="1" kern="0" dirty="0">
                <a:solidFill>
                  <a:srgbClr val="000000"/>
                </a:solidFill>
                <a:latin typeface="Verdana"/>
                <a:hlinkClick r:id="rId2"/>
              </a:rPr>
              <a:t>http://www.tulip.org.au</a:t>
            </a:r>
            <a:r>
              <a:rPr lang="en-AU" sz="3000" b="1" kern="0" dirty="0">
                <a:solidFill>
                  <a:srgbClr val="000000"/>
                </a:solidFill>
                <a:latin typeface="Verdana"/>
              </a:rPr>
              <a:t>)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AU" dirty="0"/>
              <a:t>A/</a:t>
            </a:r>
            <a:r>
              <a:rPr lang="en-AU" dirty="0" err="1"/>
              <a:t>Prof.</a:t>
            </a:r>
            <a:r>
              <a:rPr lang="en-AU" dirty="0"/>
              <a:t> Gang Li </a:t>
            </a:r>
          </a:p>
          <a:p>
            <a:pPr lvl="1"/>
            <a:r>
              <a:rPr lang="en-AU" sz="2000" b="1" u="sng" dirty="0">
                <a:solidFill>
                  <a:schemeClr val="accent6"/>
                </a:solidFill>
              </a:rPr>
              <a:t>IEEE Technical Committee</a:t>
            </a:r>
          </a:p>
          <a:p>
            <a:pPr lvl="2">
              <a:buFont typeface="Arial"/>
              <a:buChar char="•"/>
            </a:pPr>
            <a:r>
              <a:rPr lang="en-AU" i="1" dirty="0"/>
              <a:t>IEEE Task Force on EDM (Vice chair)</a:t>
            </a:r>
          </a:p>
          <a:p>
            <a:pPr lvl="2">
              <a:buFont typeface="Arial"/>
              <a:buChar char="•"/>
            </a:pPr>
            <a:r>
              <a:rPr lang="en-AU" b="1" i="1" dirty="0"/>
              <a:t>Data Mining and Big Data Analytics </a:t>
            </a:r>
            <a:r>
              <a:rPr lang="en-AU" i="1" dirty="0"/>
              <a:t>(Vice Chair 2017)</a:t>
            </a:r>
          </a:p>
          <a:p>
            <a:pPr lvl="2">
              <a:buFont typeface="Arial"/>
              <a:buChar char="•"/>
            </a:pPr>
            <a:r>
              <a:rPr lang="en-AU" i="1" dirty="0"/>
              <a:t>Enterprise Architecture and Engineering</a:t>
            </a:r>
            <a:r>
              <a:rPr lang="en-AU" dirty="0"/>
              <a:t> </a:t>
            </a:r>
          </a:p>
          <a:p>
            <a:pPr lvl="2">
              <a:buFont typeface="Arial"/>
              <a:buChar char="•"/>
            </a:pPr>
            <a:r>
              <a:rPr lang="en-AU" i="1" dirty="0"/>
              <a:t>Enterprise Information Systems</a:t>
            </a:r>
          </a:p>
          <a:p>
            <a:pPr lvl="1"/>
            <a:r>
              <a:rPr lang="en-AU" altLang="zh-CN" sz="2000" b="1" u="sng" dirty="0">
                <a:solidFill>
                  <a:schemeClr val="accent6"/>
                </a:solidFill>
              </a:rPr>
              <a:t>Deakin</a:t>
            </a:r>
          </a:p>
          <a:p>
            <a:pPr lvl="2">
              <a:buFont typeface="Arial"/>
              <a:buChar char="•"/>
            </a:pPr>
            <a:r>
              <a:rPr lang="en-AU" altLang="zh-CN" dirty="0">
                <a:solidFill>
                  <a:prstClr val="black"/>
                </a:solidFill>
              </a:rPr>
              <a:t>University Thesis Examination Committee</a:t>
            </a:r>
          </a:p>
          <a:p>
            <a:pPr lvl="2">
              <a:buFont typeface="Arial"/>
              <a:buChar char="•"/>
            </a:pPr>
            <a:r>
              <a:rPr lang="en-US" altLang="zh-CN" dirty="0">
                <a:solidFill>
                  <a:prstClr val="black"/>
                </a:solidFill>
              </a:rPr>
              <a:t>SEBE</a:t>
            </a:r>
            <a:r>
              <a:rPr lang="zh-CN" altLang="en-US" dirty="0">
                <a:solidFill>
                  <a:prstClr val="black"/>
                </a:solidFill>
              </a:rPr>
              <a:t> </a:t>
            </a:r>
            <a:r>
              <a:rPr lang="en-AU" altLang="zh-CN" dirty="0">
                <a:solidFill>
                  <a:prstClr val="black"/>
                </a:solidFill>
              </a:rPr>
              <a:t>Faculty HDR </a:t>
            </a:r>
            <a:r>
              <a:rPr lang="en-US" altLang="zh-CN" dirty="0">
                <a:solidFill>
                  <a:prstClr val="black"/>
                </a:solidFill>
              </a:rPr>
              <a:t>Director</a:t>
            </a:r>
            <a:endParaRPr lang="en-AU" altLang="zh-CN" dirty="0">
              <a:solidFill>
                <a:prstClr val="black"/>
              </a:solidFill>
            </a:endParaRPr>
          </a:p>
          <a:p>
            <a:pPr lvl="2">
              <a:buFont typeface="Arial"/>
              <a:buChar char="•"/>
            </a:pPr>
            <a:r>
              <a:rPr lang="en-AU" altLang="zh-CN" dirty="0">
                <a:solidFill>
                  <a:prstClr val="black"/>
                </a:solidFill>
              </a:rPr>
              <a:t>Current Director for </a:t>
            </a:r>
          </a:p>
          <a:p>
            <a:pPr lvl="3">
              <a:buFont typeface="Arial"/>
              <a:buChar char="•"/>
            </a:pPr>
            <a:r>
              <a:rPr lang="en-AU" altLang="zh-CN" i="1" dirty="0">
                <a:solidFill>
                  <a:prstClr val="black"/>
                </a:solidFill>
              </a:rPr>
              <a:t>S578/S678/S778/S779 (Master of Information Technology)</a:t>
            </a:r>
          </a:p>
          <a:p>
            <a:pPr lvl="2">
              <a:buFont typeface="Arial"/>
              <a:buChar char="•"/>
            </a:pPr>
            <a:r>
              <a:rPr lang="en-AU" altLang="zh-CN" dirty="0">
                <a:solidFill>
                  <a:prstClr val="black"/>
                </a:solidFill>
              </a:rPr>
              <a:t>Founding Director for </a:t>
            </a:r>
          </a:p>
          <a:p>
            <a:pPr lvl="3">
              <a:buFont typeface="Arial"/>
              <a:buChar char="•"/>
            </a:pPr>
            <a:r>
              <a:rPr lang="en-AU" altLang="zh-CN" i="1" dirty="0">
                <a:solidFill>
                  <a:prstClr val="black"/>
                </a:solidFill>
              </a:rPr>
              <a:t>S306 (Bachelor of Computer Science)</a:t>
            </a:r>
          </a:p>
          <a:p>
            <a:pPr lvl="3">
              <a:buFont typeface="Arial"/>
              <a:buChar char="•"/>
            </a:pPr>
            <a:r>
              <a:rPr lang="en-AU" altLang="zh-CN" i="1" dirty="0">
                <a:solidFill>
                  <a:prstClr val="black"/>
                </a:solidFill>
              </a:rPr>
              <a:t>S777 (Master of Data Science)</a:t>
            </a:r>
            <a:endParaRPr lang="en-US" altLang="zh-CN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9" name="Content Placeholder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6467" y="2780928"/>
            <a:ext cx="2386755" cy="1872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3772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Is O.S.N. a Secure Place to Show off?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t>29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1560" y="1600200"/>
            <a:ext cx="8075240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4542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 Know Where Your Cat Lives 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This project randomly selected one million images that include the word “</a:t>
            </a:r>
            <a:r>
              <a:rPr lang="en-US" sz="2400" b="1" u="sng" dirty="0"/>
              <a:t>cat</a:t>
            </a:r>
            <a:r>
              <a:rPr lang="en-US" sz="2400" dirty="0"/>
              <a:t>” across public photo sites, which plots the location coordinates from each photo against a map to show where each cat lives.          ---- July 22, 2014 </a:t>
            </a:r>
            <a:r>
              <a:rPr lang="en-US" sz="2400" b="1" i="1" u="sng" dirty="0">
                <a:solidFill>
                  <a:srgbClr val="FF0000"/>
                </a:solidFill>
              </a:rPr>
              <a:t>Time</a:t>
            </a:r>
            <a:endParaRPr lang="en-AU" sz="2400" b="1" i="1" u="sng" dirty="0">
              <a:solidFill>
                <a:srgbClr val="FF0000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t>30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5696" y="3212976"/>
            <a:ext cx="5544616" cy="3023967"/>
          </a:xfrm>
          <a:prstGeom prst="rect">
            <a:avLst/>
          </a:prstGeom>
        </p:spPr>
      </p:pic>
      <p:sp>
        <p:nvSpPr>
          <p:cNvPr id="5" name="AutoShape 2" descr="TIM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6" name="AutoShape 4" descr="TIME"/>
          <p:cNvSpPr>
            <a:spLocks noChangeAspect="1" noChangeArrowheads="1"/>
          </p:cNvSpPr>
          <p:nvPr/>
        </p:nvSpPr>
        <p:spPr bwMode="auto">
          <a:xfrm>
            <a:off x="307974" y="7937"/>
            <a:ext cx="3111897" cy="3111907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 useBgFill="1">
        <p:nvSpPr>
          <p:cNvPr id="7" name="Rectangle 6"/>
          <p:cNvSpPr/>
          <p:nvPr/>
        </p:nvSpPr>
        <p:spPr>
          <a:xfrm rot="16200000">
            <a:off x="-2031831" y="4314001"/>
            <a:ext cx="4320481" cy="246221"/>
          </a:xfrm>
          <a:prstGeom prst="rect">
            <a:avLst/>
          </a:prstGeom>
          <a:ln>
            <a:gradFill flip="none" rotWithShape="1">
              <a:gsLst>
                <a:gs pos="0">
                  <a:schemeClr val="accent1"/>
                </a:gs>
                <a:gs pos="100000">
                  <a:prstClr val="white"/>
                </a:gs>
              </a:gsLst>
              <a:lin ang="0" scaled="1"/>
              <a:tileRect/>
            </a:gra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solidFill>
                  <a:srgbClr val="0033CC"/>
                </a:solidFill>
                <a:latin typeface="Garamond" panose="02020404030301010803"/>
                <a:cs typeface="Garamond" panose="02020404030301010803"/>
              </a:rPr>
              <a:t>http://</a:t>
            </a:r>
            <a:r>
              <a:rPr lang="en-US" sz="1000" dirty="0" err="1">
                <a:solidFill>
                  <a:srgbClr val="0033CC"/>
                </a:solidFill>
                <a:latin typeface="Garamond" panose="02020404030301010803"/>
                <a:cs typeface="Garamond" panose="02020404030301010803"/>
              </a:rPr>
              <a:t>time.com</a:t>
            </a:r>
            <a:r>
              <a:rPr lang="en-US" sz="1000" dirty="0">
                <a:solidFill>
                  <a:srgbClr val="0033CC"/>
                </a:solidFill>
                <a:latin typeface="Garamond" panose="02020404030301010803"/>
                <a:cs typeface="Garamond" panose="02020404030301010803"/>
              </a:rPr>
              <a:t>/3019671/</a:t>
            </a:r>
            <a:r>
              <a:rPr lang="en-US" sz="1000" dirty="0" err="1">
                <a:solidFill>
                  <a:srgbClr val="0033CC"/>
                </a:solidFill>
                <a:latin typeface="Garamond" panose="02020404030301010803"/>
                <a:cs typeface="Garamond" panose="02020404030301010803"/>
              </a:rPr>
              <a:t>i</a:t>
            </a:r>
            <a:r>
              <a:rPr lang="en-US" sz="1000" dirty="0">
                <a:solidFill>
                  <a:srgbClr val="0033CC"/>
                </a:solidFill>
                <a:latin typeface="Garamond" panose="02020404030301010803"/>
                <a:cs typeface="Garamond" panose="02020404030301010803"/>
              </a:rPr>
              <a:t>-know-where-your-cat-lives-website-data-visualization/</a:t>
            </a:r>
          </a:p>
        </p:txBody>
      </p:sp>
    </p:spTree>
    <p:extLst>
      <p:ext uri="{BB962C8B-B14F-4D97-AF65-F5344CB8AC3E}">
        <p14:creationId xmlns:p14="http://schemas.microsoft.com/office/powerpoint/2010/main" val="16124919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AOL Dataset Debacle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AOL search data leak (2006): </a:t>
            </a:r>
          </a:p>
          <a:p>
            <a:pPr lvl="1"/>
            <a:r>
              <a:rPr lang="en-US" dirty="0"/>
              <a:t>36 million search terms of 650,000 users</a:t>
            </a:r>
          </a:p>
          <a:p>
            <a:pPr lvl="2"/>
            <a:r>
              <a:rPr lang="en-US" dirty="0">
                <a:hlinkClick r:id="rId2"/>
              </a:rPr>
              <a:t>http://search-id.com</a:t>
            </a:r>
            <a:r>
              <a:rPr lang="en-US" dirty="0"/>
              <a:t>  </a:t>
            </a:r>
          </a:p>
          <a:p>
            <a:pPr lvl="2"/>
            <a:r>
              <a:rPr lang="en-US" dirty="0">
                <a:hlinkClick r:id="rId3"/>
              </a:rPr>
              <a:t>http://www.aolstalker.com</a:t>
            </a:r>
            <a:endParaRPr lang="en-US" dirty="0"/>
          </a:p>
          <a:p>
            <a:r>
              <a:rPr lang="en-US" dirty="0"/>
              <a:t>I Know who you are</a:t>
            </a:r>
          </a:p>
          <a:p>
            <a:pPr lvl="1"/>
            <a:r>
              <a:rPr lang="en-US" altLang="zh-CN" b="1" u="sng" dirty="0">
                <a:solidFill>
                  <a:srgbClr val="FF0000"/>
                </a:solidFill>
              </a:rPr>
              <a:t>Click history</a:t>
            </a:r>
            <a:r>
              <a:rPr lang="en-US" altLang="zh-CN" dirty="0"/>
              <a:t> can uniquely identify a person</a:t>
            </a:r>
            <a:endParaRPr lang="en-US" altLang="zh-CN" sz="1400" dirty="0"/>
          </a:p>
          <a:p>
            <a:pPr lvl="1"/>
            <a:r>
              <a:rPr lang="en-US" altLang="zh-CN" dirty="0"/>
              <a:t>Find all log entries for AOL user 4417749</a:t>
            </a:r>
          </a:p>
          <a:p>
            <a:pPr lvl="1"/>
            <a:r>
              <a:rPr lang="en-US" altLang="zh-CN" dirty="0"/>
              <a:t>Multiple queries for businesses and services in </a:t>
            </a:r>
            <a:r>
              <a:rPr lang="en-US" altLang="zh-CN" i="1" dirty="0"/>
              <a:t>Lilburn, GA</a:t>
            </a:r>
            <a:r>
              <a:rPr lang="en-US" altLang="zh-CN" dirty="0"/>
              <a:t> (population 11K)</a:t>
            </a:r>
          </a:p>
          <a:p>
            <a:pPr lvl="2"/>
            <a:r>
              <a:rPr lang="en-US" altLang="zh-CN" dirty="0"/>
              <a:t>queries for </a:t>
            </a:r>
            <a:r>
              <a:rPr lang="en-US" altLang="zh-CN" i="1" u="sng" dirty="0"/>
              <a:t>Jarrett Arnold</a:t>
            </a:r>
          </a:p>
          <a:p>
            <a:pPr lvl="2"/>
            <a:r>
              <a:rPr lang="en-US" altLang="zh-CN" dirty="0"/>
              <a:t>Lilburn has 14 people with the last name Arnold</a:t>
            </a:r>
          </a:p>
          <a:p>
            <a:pPr lvl="2"/>
            <a:r>
              <a:rPr lang="en-US" altLang="zh-CN" dirty="0"/>
              <a:t>NYT contacts them, finds out </a:t>
            </a:r>
            <a:br>
              <a:rPr lang="en-US" altLang="zh-CN" dirty="0"/>
            </a:br>
            <a:r>
              <a:rPr lang="en-US" altLang="zh-CN" dirty="0"/>
              <a:t>User 4417749 is </a:t>
            </a:r>
            <a:r>
              <a:rPr lang="en-US" altLang="zh-CN" i="1" u="sng" dirty="0"/>
              <a:t>Thelma Arnold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4648200" y="1651898"/>
            <a:ext cx="4038600" cy="4422567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t>31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678340" y="1625115"/>
            <a:ext cx="950586" cy="1366468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1856241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Breach of medical record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87% of Americans can be uniquely identified by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{</a:t>
            </a:r>
            <a:r>
              <a:rPr lang="en-US" b="1" i="1" dirty="0">
                <a:solidFill>
                  <a:srgbClr val="FF0000"/>
                </a:solidFill>
              </a:rPr>
              <a:t>zip code, gender, date of birth</a:t>
            </a:r>
            <a:r>
              <a:rPr lang="en-US" dirty="0">
                <a:solidFill>
                  <a:srgbClr val="FF0000"/>
                </a:solidFill>
              </a:rPr>
              <a:t>}</a:t>
            </a:r>
          </a:p>
          <a:p>
            <a:pPr lvl="1"/>
            <a:r>
              <a:rPr lang="en-US" i="1" dirty="0" err="1"/>
              <a:t>Latanya</a:t>
            </a:r>
            <a:r>
              <a:rPr lang="en-US" i="1" dirty="0"/>
              <a:t> Sweeney</a:t>
            </a:r>
            <a:r>
              <a:rPr lang="en-US" dirty="0"/>
              <a:t> re-identify the medical record of an ex-governor of Massachusetts.</a:t>
            </a:r>
          </a:p>
          <a:p>
            <a:pPr marL="457200" lvl="1" indent="0" algn="r">
              <a:buNone/>
            </a:pPr>
            <a:endParaRPr lang="en-US" sz="1800" dirty="0"/>
          </a:p>
          <a:p>
            <a:pPr marL="457200" lvl="1" indent="0" algn="r">
              <a:buNone/>
            </a:pPr>
            <a:r>
              <a:rPr lang="en-US" sz="1800" b="1" dirty="0"/>
              <a:t>[</a:t>
            </a:r>
            <a:r>
              <a:rPr lang="en-US" sz="1600" b="1" i="1" dirty="0"/>
              <a:t>International Journal on Uncertainty,</a:t>
            </a:r>
            <a:r>
              <a:rPr lang="zh-CN" altLang="en-US" sz="1600" b="1" i="1" dirty="0"/>
              <a:t> </a:t>
            </a:r>
            <a:r>
              <a:rPr lang="en-US" sz="1600" b="1" i="1" dirty="0"/>
              <a:t>Fuzziness and Knowledge-based Systems</a:t>
            </a:r>
            <a:r>
              <a:rPr lang="en-US" sz="1600" b="1" dirty="0"/>
              <a:t>, 2002</a:t>
            </a:r>
            <a:r>
              <a:rPr lang="en-US" sz="1800" b="1" dirty="0"/>
              <a:t>]</a:t>
            </a:r>
            <a:endParaRPr lang="en-US" b="1" dirty="0"/>
          </a:p>
        </p:txBody>
      </p:sp>
      <p:pic>
        <p:nvPicPr>
          <p:cNvPr id="11" name="Picture 3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48200" y="2523978"/>
            <a:ext cx="4038600" cy="267840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t>32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</a:p>
        </p:txBody>
      </p:sp>
    </p:spTree>
    <p:extLst>
      <p:ext uri="{BB962C8B-B14F-4D97-AF65-F5344CB8AC3E}">
        <p14:creationId xmlns:p14="http://schemas.microsoft.com/office/powerpoint/2010/main" val="1382470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Breach of medical record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r>
              <a:rPr lang="en-US" b="1" u="sng" dirty="0">
                <a:solidFill>
                  <a:schemeClr val="tx2"/>
                </a:solidFill>
              </a:rPr>
              <a:t>Linkage Attacks</a:t>
            </a:r>
          </a:p>
          <a:p>
            <a:pPr lvl="1"/>
            <a:r>
              <a:rPr lang="en-US" dirty="0"/>
              <a:t>Using “innocuous” data in one dataset to identify a record in a different dataset containing both innocuous and sensitive data</a:t>
            </a:r>
          </a:p>
          <a:p>
            <a:pPr lvl="1"/>
            <a:r>
              <a:rPr lang="en-US" dirty="0"/>
              <a:t>At the heart of the voluminous research on hiding small cell counts in tabular data</a:t>
            </a:r>
          </a:p>
          <a:p>
            <a:endParaRPr lang="en-US" dirty="0"/>
          </a:p>
        </p:txBody>
      </p:sp>
      <p:pic>
        <p:nvPicPr>
          <p:cNvPr id="7" name="Picture 3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48200" y="2523978"/>
            <a:ext cx="4038600" cy="2678406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t>33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</a:p>
        </p:txBody>
      </p:sp>
    </p:spTree>
    <p:extLst>
      <p:ext uri="{BB962C8B-B14F-4D97-AF65-F5344CB8AC3E}">
        <p14:creationId xmlns:p14="http://schemas.microsoft.com/office/powerpoint/2010/main" val="3994019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33"/>
          <p:cNvSpPr>
            <a:spLocks/>
          </p:cNvSpPr>
          <p:nvPr/>
        </p:nvSpPr>
        <p:spPr bwMode="auto">
          <a:xfrm>
            <a:off x="701637" y="5681117"/>
            <a:ext cx="1012825" cy="374650"/>
          </a:xfrm>
          <a:custGeom>
            <a:avLst/>
            <a:gdLst/>
            <a:ahLst/>
            <a:cxnLst>
              <a:cxn ang="0">
                <a:pos x="0" y="94"/>
              </a:cxn>
              <a:cxn ang="0">
                <a:pos x="85" y="106"/>
              </a:cxn>
              <a:cxn ang="0">
                <a:pos x="187" y="77"/>
              </a:cxn>
              <a:cxn ang="0">
                <a:pos x="249" y="58"/>
              </a:cxn>
              <a:cxn ang="0">
                <a:pos x="315" y="14"/>
              </a:cxn>
              <a:cxn ang="0">
                <a:pos x="348" y="2"/>
              </a:cxn>
              <a:cxn ang="0">
                <a:pos x="356" y="0"/>
              </a:cxn>
            </a:cxnLst>
            <a:rect l="0" t="0" r="r" b="b"/>
            <a:pathLst>
              <a:path w="356" h="132">
                <a:moveTo>
                  <a:pt x="0" y="94"/>
                </a:moveTo>
                <a:cubicBezTo>
                  <a:pt x="6" y="101"/>
                  <a:pt x="26" y="132"/>
                  <a:pt x="85" y="106"/>
                </a:cubicBezTo>
                <a:cubicBezTo>
                  <a:pt x="106" y="97"/>
                  <a:pt x="176" y="80"/>
                  <a:pt x="187" y="77"/>
                </a:cubicBezTo>
                <a:cubicBezTo>
                  <a:pt x="198" y="75"/>
                  <a:pt x="223" y="61"/>
                  <a:pt x="249" y="58"/>
                </a:cubicBezTo>
                <a:cubicBezTo>
                  <a:pt x="276" y="54"/>
                  <a:pt x="293" y="22"/>
                  <a:pt x="315" y="14"/>
                </a:cubicBezTo>
                <a:cubicBezTo>
                  <a:pt x="337" y="5"/>
                  <a:pt x="333" y="1"/>
                  <a:pt x="348" y="2"/>
                </a:cubicBezTo>
                <a:cubicBezTo>
                  <a:pt x="351" y="2"/>
                  <a:pt x="354" y="0"/>
                  <a:pt x="356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7" name="Freeform 34"/>
          <p:cNvSpPr>
            <a:spLocks/>
          </p:cNvSpPr>
          <p:nvPr/>
        </p:nvSpPr>
        <p:spPr bwMode="auto">
          <a:xfrm>
            <a:off x="2260562" y="4360317"/>
            <a:ext cx="57150" cy="90487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7" y="8"/>
              </a:cxn>
              <a:cxn ang="0">
                <a:pos x="14" y="24"/>
              </a:cxn>
              <a:cxn ang="0">
                <a:pos x="20" y="32"/>
              </a:cxn>
            </a:cxnLst>
            <a:rect l="0" t="0" r="r" b="b"/>
            <a:pathLst>
              <a:path w="20" h="32">
                <a:moveTo>
                  <a:pt x="0" y="0"/>
                </a:moveTo>
                <a:cubicBezTo>
                  <a:pt x="2" y="2"/>
                  <a:pt x="7" y="8"/>
                  <a:pt x="7" y="8"/>
                </a:cubicBezTo>
                <a:cubicBezTo>
                  <a:pt x="14" y="24"/>
                  <a:pt x="14" y="24"/>
                  <a:pt x="14" y="24"/>
                </a:cubicBezTo>
                <a:cubicBezTo>
                  <a:pt x="20" y="32"/>
                  <a:pt x="20" y="32"/>
                  <a:pt x="20" y="3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8" name="Freeform 35"/>
          <p:cNvSpPr>
            <a:spLocks/>
          </p:cNvSpPr>
          <p:nvPr/>
        </p:nvSpPr>
        <p:spPr bwMode="auto">
          <a:xfrm>
            <a:off x="2104987" y="4460329"/>
            <a:ext cx="201613" cy="698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7" y="24"/>
              </a:cxn>
              <a:cxn ang="0">
                <a:pos x="33" y="26"/>
              </a:cxn>
              <a:cxn ang="0">
                <a:pos x="57" y="40"/>
              </a:cxn>
              <a:cxn ang="0">
                <a:pos x="87" y="17"/>
              </a:cxn>
              <a:cxn ang="0">
                <a:pos x="109" y="21"/>
              </a:cxn>
              <a:cxn ang="0">
                <a:pos x="127" y="15"/>
              </a:cxn>
            </a:cxnLst>
            <a:rect l="0" t="0" r="r" b="b"/>
            <a:pathLst>
              <a:path w="127" h="44">
                <a:moveTo>
                  <a:pt x="0" y="0"/>
                </a:moveTo>
                <a:cubicBezTo>
                  <a:pt x="0" y="0"/>
                  <a:pt x="10" y="24"/>
                  <a:pt x="17" y="24"/>
                </a:cubicBezTo>
                <a:cubicBezTo>
                  <a:pt x="22" y="24"/>
                  <a:pt x="33" y="19"/>
                  <a:pt x="33" y="26"/>
                </a:cubicBezTo>
                <a:cubicBezTo>
                  <a:pt x="33" y="33"/>
                  <a:pt x="46" y="44"/>
                  <a:pt x="57" y="40"/>
                </a:cubicBezTo>
                <a:cubicBezTo>
                  <a:pt x="68" y="39"/>
                  <a:pt x="84" y="17"/>
                  <a:pt x="87" y="17"/>
                </a:cubicBezTo>
                <a:cubicBezTo>
                  <a:pt x="93" y="17"/>
                  <a:pt x="105" y="21"/>
                  <a:pt x="109" y="21"/>
                </a:cubicBezTo>
                <a:cubicBezTo>
                  <a:pt x="113" y="21"/>
                  <a:pt x="127" y="15"/>
                  <a:pt x="127" y="15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9" name="Freeform 36"/>
          <p:cNvSpPr>
            <a:spLocks/>
          </p:cNvSpPr>
          <p:nvPr/>
        </p:nvSpPr>
        <p:spPr bwMode="auto">
          <a:xfrm>
            <a:off x="2103400" y="4379367"/>
            <a:ext cx="60325" cy="96837"/>
          </a:xfrm>
          <a:custGeom>
            <a:avLst/>
            <a:gdLst/>
            <a:ahLst/>
            <a:cxnLst>
              <a:cxn ang="0">
                <a:pos x="21" y="0"/>
              </a:cxn>
              <a:cxn ang="0">
                <a:pos x="3" y="16"/>
              </a:cxn>
              <a:cxn ang="0">
                <a:pos x="1" y="28"/>
              </a:cxn>
              <a:cxn ang="0">
                <a:pos x="1" y="34"/>
              </a:cxn>
            </a:cxnLst>
            <a:rect l="0" t="0" r="r" b="b"/>
            <a:pathLst>
              <a:path w="21" h="34">
                <a:moveTo>
                  <a:pt x="21" y="0"/>
                </a:moveTo>
                <a:cubicBezTo>
                  <a:pt x="17" y="4"/>
                  <a:pt x="3" y="16"/>
                  <a:pt x="3" y="16"/>
                </a:cubicBezTo>
                <a:cubicBezTo>
                  <a:pt x="3" y="16"/>
                  <a:pt x="0" y="26"/>
                  <a:pt x="1" y="28"/>
                </a:cubicBezTo>
                <a:cubicBezTo>
                  <a:pt x="2" y="30"/>
                  <a:pt x="2" y="32"/>
                  <a:pt x="1" y="34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0" name="Freeform 37"/>
          <p:cNvSpPr>
            <a:spLocks/>
          </p:cNvSpPr>
          <p:nvPr/>
        </p:nvSpPr>
        <p:spPr bwMode="auto">
          <a:xfrm>
            <a:off x="1654137" y="4963567"/>
            <a:ext cx="171450" cy="660400"/>
          </a:xfrm>
          <a:custGeom>
            <a:avLst/>
            <a:gdLst/>
            <a:ahLst/>
            <a:cxnLst>
              <a:cxn ang="0">
                <a:pos x="2" y="0"/>
              </a:cxn>
              <a:cxn ang="0">
                <a:pos x="10" y="36"/>
              </a:cxn>
              <a:cxn ang="0">
                <a:pos x="14" y="54"/>
              </a:cxn>
              <a:cxn ang="0">
                <a:pos x="12" y="85"/>
              </a:cxn>
              <a:cxn ang="0">
                <a:pos x="5" y="109"/>
              </a:cxn>
              <a:cxn ang="0">
                <a:pos x="2" y="128"/>
              </a:cxn>
              <a:cxn ang="0">
                <a:pos x="21" y="146"/>
              </a:cxn>
              <a:cxn ang="0">
                <a:pos x="36" y="171"/>
              </a:cxn>
              <a:cxn ang="0">
                <a:pos x="44" y="212"/>
              </a:cxn>
              <a:cxn ang="0">
                <a:pos x="60" y="232"/>
              </a:cxn>
            </a:cxnLst>
            <a:rect l="0" t="0" r="r" b="b"/>
            <a:pathLst>
              <a:path w="60" h="232">
                <a:moveTo>
                  <a:pt x="2" y="0"/>
                </a:moveTo>
                <a:cubicBezTo>
                  <a:pt x="2" y="0"/>
                  <a:pt x="8" y="32"/>
                  <a:pt x="10" y="36"/>
                </a:cubicBezTo>
                <a:cubicBezTo>
                  <a:pt x="11" y="39"/>
                  <a:pt x="15" y="48"/>
                  <a:pt x="14" y="54"/>
                </a:cubicBezTo>
                <a:cubicBezTo>
                  <a:pt x="13" y="59"/>
                  <a:pt x="13" y="82"/>
                  <a:pt x="12" y="85"/>
                </a:cubicBezTo>
                <a:cubicBezTo>
                  <a:pt x="11" y="89"/>
                  <a:pt x="6" y="106"/>
                  <a:pt x="5" y="109"/>
                </a:cubicBezTo>
                <a:cubicBezTo>
                  <a:pt x="4" y="113"/>
                  <a:pt x="0" y="127"/>
                  <a:pt x="2" y="128"/>
                </a:cubicBezTo>
                <a:cubicBezTo>
                  <a:pt x="3" y="129"/>
                  <a:pt x="20" y="142"/>
                  <a:pt x="21" y="146"/>
                </a:cubicBezTo>
                <a:cubicBezTo>
                  <a:pt x="22" y="150"/>
                  <a:pt x="34" y="160"/>
                  <a:pt x="36" y="171"/>
                </a:cubicBezTo>
                <a:cubicBezTo>
                  <a:pt x="37" y="183"/>
                  <a:pt x="41" y="208"/>
                  <a:pt x="44" y="212"/>
                </a:cubicBezTo>
                <a:cubicBezTo>
                  <a:pt x="48" y="218"/>
                  <a:pt x="60" y="232"/>
                  <a:pt x="60" y="23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1" name="Freeform 38"/>
          <p:cNvSpPr>
            <a:spLocks/>
          </p:cNvSpPr>
          <p:nvPr/>
        </p:nvSpPr>
        <p:spPr bwMode="auto">
          <a:xfrm>
            <a:off x="936587" y="5093742"/>
            <a:ext cx="79375" cy="477837"/>
          </a:xfrm>
          <a:custGeom>
            <a:avLst/>
            <a:gdLst/>
            <a:ahLst/>
            <a:cxnLst>
              <a:cxn ang="0">
                <a:pos x="50" y="301"/>
              </a:cxn>
              <a:cxn ang="0">
                <a:pos x="41" y="282"/>
              </a:cxn>
              <a:cxn ang="0">
                <a:pos x="43" y="221"/>
              </a:cxn>
              <a:cxn ang="0">
                <a:pos x="20" y="70"/>
              </a:cxn>
              <a:cxn ang="0">
                <a:pos x="2" y="0"/>
              </a:cxn>
            </a:cxnLst>
            <a:rect l="0" t="0" r="r" b="b"/>
            <a:pathLst>
              <a:path w="50" h="301">
                <a:moveTo>
                  <a:pt x="50" y="301"/>
                </a:moveTo>
                <a:cubicBezTo>
                  <a:pt x="50" y="299"/>
                  <a:pt x="41" y="291"/>
                  <a:pt x="41" y="282"/>
                </a:cubicBezTo>
                <a:cubicBezTo>
                  <a:pt x="40" y="251"/>
                  <a:pt x="45" y="251"/>
                  <a:pt x="43" y="221"/>
                </a:cubicBezTo>
                <a:cubicBezTo>
                  <a:pt x="41" y="163"/>
                  <a:pt x="27" y="84"/>
                  <a:pt x="20" y="70"/>
                </a:cubicBezTo>
                <a:cubicBezTo>
                  <a:pt x="14" y="56"/>
                  <a:pt x="0" y="23"/>
                  <a:pt x="2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2" name="Freeform 39"/>
          <p:cNvSpPr>
            <a:spLocks/>
          </p:cNvSpPr>
          <p:nvPr/>
        </p:nvSpPr>
        <p:spPr bwMode="auto">
          <a:xfrm>
            <a:off x="1009612" y="5395367"/>
            <a:ext cx="741363" cy="176212"/>
          </a:xfrm>
          <a:custGeom>
            <a:avLst/>
            <a:gdLst/>
            <a:ahLst/>
            <a:cxnLst>
              <a:cxn ang="0">
                <a:pos x="467" y="22"/>
              </a:cxn>
              <a:cxn ang="0">
                <a:pos x="445" y="7"/>
              </a:cxn>
              <a:cxn ang="0">
                <a:pos x="402" y="4"/>
              </a:cxn>
              <a:cxn ang="0">
                <a:pos x="372" y="5"/>
              </a:cxn>
              <a:cxn ang="0">
                <a:pos x="365" y="0"/>
              </a:cxn>
              <a:cxn ang="0">
                <a:pos x="286" y="36"/>
              </a:cxn>
              <a:cxn ang="0">
                <a:pos x="216" y="54"/>
              </a:cxn>
              <a:cxn ang="0">
                <a:pos x="29" y="104"/>
              </a:cxn>
              <a:cxn ang="0">
                <a:pos x="0" y="101"/>
              </a:cxn>
            </a:cxnLst>
            <a:rect l="0" t="0" r="r" b="b"/>
            <a:pathLst>
              <a:path w="467" h="111">
                <a:moveTo>
                  <a:pt x="467" y="22"/>
                </a:moveTo>
                <a:cubicBezTo>
                  <a:pt x="467" y="22"/>
                  <a:pt x="451" y="11"/>
                  <a:pt x="445" y="7"/>
                </a:cubicBezTo>
                <a:cubicBezTo>
                  <a:pt x="438" y="4"/>
                  <a:pt x="402" y="4"/>
                  <a:pt x="402" y="4"/>
                </a:cubicBezTo>
                <a:cubicBezTo>
                  <a:pt x="372" y="5"/>
                  <a:pt x="372" y="5"/>
                  <a:pt x="372" y="5"/>
                </a:cubicBezTo>
                <a:cubicBezTo>
                  <a:pt x="372" y="5"/>
                  <a:pt x="367" y="0"/>
                  <a:pt x="365" y="0"/>
                </a:cubicBezTo>
                <a:cubicBezTo>
                  <a:pt x="361" y="2"/>
                  <a:pt x="306" y="27"/>
                  <a:pt x="286" y="36"/>
                </a:cubicBezTo>
                <a:cubicBezTo>
                  <a:pt x="266" y="45"/>
                  <a:pt x="248" y="45"/>
                  <a:pt x="216" y="54"/>
                </a:cubicBezTo>
                <a:cubicBezTo>
                  <a:pt x="184" y="63"/>
                  <a:pt x="56" y="111"/>
                  <a:pt x="29" y="104"/>
                </a:cubicBezTo>
                <a:cubicBezTo>
                  <a:pt x="10" y="99"/>
                  <a:pt x="4" y="108"/>
                  <a:pt x="0" y="101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3" name="Freeform 42"/>
          <p:cNvSpPr>
            <a:spLocks/>
          </p:cNvSpPr>
          <p:nvPr/>
        </p:nvSpPr>
        <p:spPr bwMode="auto">
          <a:xfrm>
            <a:off x="-5652" y="6163717"/>
            <a:ext cx="720000" cy="1587"/>
          </a:xfrm>
          <a:custGeom>
            <a:avLst/>
            <a:gdLst/>
            <a:ahLst/>
            <a:cxnLst>
              <a:cxn ang="0">
                <a:pos x="945" y="1"/>
              </a:cxn>
              <a:cxn ang="0">
                <a:pos x="0" y="0"/>
              </a:cxn>
            </a:cxnLst>
            <a:rect l="0" t="0" r="r" b="b"/>
            <a:pathLst>
              <a:path w="945" h="1">
                <a:moveTo>
                  <a:pt x="945" y="1"/>
                </a:moveTo>
                <a:lnTo>
                  <a:pt x="0" y="0"/>
                </a:lnTo>
              </a:path>
            </a:pathLst>
          </a:custGeom>
          <a:solidFill>
            <a:srgbClr val="FFFFFF"/>
          </a:solidFill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4" name="Freeform 43"/>
          <p:cNvSpPr>
            <a:spLocks/>
          </p:cNvSpPr>
          <p:nvPr/>
        </p:nvSpPr>
        <p:spPr bwMode="auto">
          <a:xfrm>
            <a:off x="504787" y="3711029"/>
            <a:ext cx="444500" cy="2447925"/>
          </a:xfrm>
          <a:custGeom>
            <a:avLst/>
            <a:gdLst/>
            <a:ahLst/>
            <a:cxnLst>
              <a:cxn ang="0">
                <a:pos x="111" y="0"/>
              </a:cxn>
              <a:cxn ang="0">
                <a:pos x="108" y="143"/>
              </a:cxn>
              <a:cxn ang="0">
                <a:pos x="197" y="271"/>
              </a:cxn>
              <a:cxn ang="0">
                <a:pos x="266" y="351"/>
              </a:cxn>
              <a:cxn ang="0">
                <a:pos x="280" y="364"/>
              </a:cxn>
              <a:cxn ang="0">
                <a:pos x="280" y="382"/>
              </a:cxn>
              <a:cxn ang="0">
                <a:pos x="258" y="423"/>
              </a:cxn>
              <a:cxn ang="0">
                <a:pos x="135" y="491"/>
              </a:cxn>
              <a:cxn ang="0">
                <a:pos x="16" y="622"/>
              </a:cxn>
              <a:cxn ang="0">
                <a:pos x="0" y="811"/>
              </a:cxn>
              <a:cxn ang="0">
                <a:pos x="52" y="1178"/>
              </a:cxn>
              <a:cxn ang="0">
                <a:pos x="111" y="1384"/>
              </a:cxn>
              <a:cxn ang="0">
                <a:pos x="126" y="1453"/>
              </a:cxn>
              <a:cxn ang="0">
                <a:pos x="120" y="1542"/>
              </a:cxn>
            </a:cxnLst>
            <a:rect l="0" t="0" r="r" b="b"/>
            <a:pathLst>
              <a:path w="280" h="1542">
                <a:moveTo>
                  <a:pt x="111" y="0"/>
                </a:moveTo>
                <a:cubicBezTo>
                  <a:pt x="97" y="23"/>
                  <a:pt x="92" y="59"/>
                  <a:pt x="108" y="143"/>
                </a:cubicBezTo>
                <a:cubicBezTo>
                  <a:pt x="122" y="230"/>
                  <a:pt x="185" y="258"/>
                  <a:pt x="197" y="271"/>
                </a:cubicBezTo>
                <a:cubicBezTo>
                  <a:pt x="210" y="282"/>
                  <a:pt x="257" y="348"/>
                  <a:pt x="266" y="351"/>
                </a:cubicBezTo>
                <a:cubicBezTo>
                  <a:pt x="275" y="353"/>
                  <a:pt x="280" y="364"/>
                  <a:pt x="280" y="364"/>
                </a:cubicBezTo>
                <a:cubicBezTo>
                  <a:pt x="280" y="382"/>
                  <a:pt x="280" y="382"/>
                  <a:pt x="280" y="382"/>
                </a:cubicBezTo>
                <a:cubicBezTo>
                  <a:pt x="280" y="395"/>
                  <a:pt x="271" y="418"/>
                  <a:pt x="258" y="423"/>
                </a:cubicBezTo>
                <a:cubicBezTo>
                  <a:pt x="237" y="432"/>
                  <a:pt x="151" y="481"/>
                  <a:pt x="135" y="491"/>
                </a:cubicBezTo>
                <a:cubicBezTo>
                  <a:pt x="79" y="525"/>
                  <a:pt x="22" y="543"/>
                  <a:pt x="16" y="622"/>
                </a:cubicBezTo>
                <a:cubicBezTo>
                  <a:pt x="5" y="685"/>
                  <a:pt x="0" y="748"/>
                  <a:pt x="0" y="811"/>
                </a:cubicBezTo>
                <a:cubicBezTo>
                  <a:pt x="5" y="938"/>
                  <a:pt x="16" y="1058"/>
                  <a:pt x="52" y="1178"/>
                </a:cubicBezTo>
                <a:cubicBezTo>
                  <a:pt x="68" y="1232"/>
                  <a:pt x="83" y="1331"/>
                  <a:pt x="111" y="1384"/>
                </a:cubicBezTo>
                <a:cubicBezTo>
                  <a:pt x="131" y="1420"/>
                  <a:pt x="136" y="1431"/>
                  <a:pt x="126" y="1453"/>
                </a:cubicBezTo>
                <a:cubicBezTo>
                  <a:pt x="117" y="1515"/>
                  <a:pt x="124" y="1542"/>
                  <a:pt x="120" y="154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5" name="Freeform 44"/>
          <p:cNvSpPr>
            <a:spLocks/>
          </p:cNvSpPr>
          <p:nvPr/>
        </p:nvSpPr>
        <p:spPr bwMode="auto">
          <a:xfrm>
            <a:off x="681000" y="3477667"/>
            <a:ext cx="617537" cy="233362"/>
          </a:xfrm>
          <a:custGeom>
            <a:avLst/>
            <a:gdLst/>
            <a:ahLst/>
            <a:cxnLst>
              <a:cxn ang="0">
                <a:pos x="211" y="29"/>
              </a:cxn>
              <a:cxn ang="0">
                <a:pos x="209" y="26"/>
              </a:cxn>
              <a:cxn ang="0">
                <a:pos x="216" y="25"/>
              </a:cxn>
              <a:cxn ang="0">
                <a:pos x="188" y="6"/>
              </a:cxn>
              <a:cxn ang="0">
                <a:pos x="138" y="2"/>
              </a:cxn>
              <a:cxn ang="0">
                <a:pos x="64" y="23"/>
              </a:cxn>
              <a:cxn ang="0">
                <a:pos x="9" y="69"/>
              </a:cxn>
              <a:cxn ang="0">
                <a:pos x="0" y="82"/>
              </a:cxn>
            </a:cxnLst>
            <a:rect l="0" t="0" r="r" b="b"/>
            <a:pathLst>
              <a:path w="217" h="82">
                <a:moveTo>
                  <a:pt x="211" y="29"/>
                </a:moveTo>
                <a:cubicBezTo>
                  <a:pt x="210" y="27"/>
                  <a:pt x="208" y="26"/>
                  <a:pt x="209" y="26"/>
                </a:cubicBezTo>
                <a:cubicBezTo>
                  <a:pt x="210" y="27"/>
                  <a:pt x="217" y="28"/>
                  <a:pt x="216" y="25"/>
                </a:cubicBezTo>
                <a:cubicBezTo>
                  <a:pt x="214" y="22"/>
                  <a:pt x="194" y="9"/>
                  <a:pt x="188" y="6"/>
                </a:cubicBezTo>
                <a:cubicBezTo>
                  <a:pt x="183" y="4"/>
                  <a:pt x="146" y="0"/>
                  <a:pt x="138" y="2"/>
                </a:cubicBezTo>
                <a:cubicBezTo>
                  <a:pt x="129" y="3"/>
                  <a:pt x="90" y="16"/>
                  <a:pt x="64" y="23"/>
                </a:cubicBezTo>
                <a:cubicBezTo>
                  <a:pt x="45" y="28"/>
                  <a:pt x="22" y="52"/>
                  <a:pt x="9" y="69"/>
                </a:cubicBezTo>
                <a:cubicBezTo>
                  <a:pt x="5" y="74"/>
                  <a:pt x="1" y="79"/>
                  <a:pt x="0" y="8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6" name="Freeform 45"/>
          <p:cNvSpPr>
            <a:spLocks/>
          </p:cNvSpPr>
          <p:nvPr/>
        </p:nvSpPr>
        <p:spPr bwMode="auto">
          <a:xfrm>
            <a:off x="1269962" y="3545929"/>
            <a:ext cx="657225" cy="1443038"/>
          </a:xfrm>
          <a:custGeom>
            <a:avLst/>
            <a:gdLst/>
            <a:ahLst/>
            <a:cxnLst>
              <a:cxn ang="0">
                <a:pos x="414" y="905"/>
              </a:cxn>
              <a:cxn ang="0">
                <a:pos x="414" y="909"/>
              </a:cxn>
              <a:cxn ang="0">
                <a:pos x="396" y="871"/>
              </a:cxn>
              <a:cxn ang="0">
                <a:pos x="371" y="776"/>
              </a:cxn>
              <a:cxn ang="0">
                <a:pos x="292" y="671"/>
              </a:cxn>
              <a:cxn ang="0">
                <a:pos x="197" y="622"/>
              </a:cxn>
              <a:cxn ang="0">
                <a:pos x="82" y="574"/>
              </a:cxn>
              <a:cxn ang="0">
                <a:pos x="64" y="500"/>
              </a:cxn>
              <a:cxn ang="0">
                <a:pos x="72" y="454"/>
              </a:cxn>
              <a:cxn ang="0">
                <a:pos x="100" y="421"/>
              </a:cxn>
              <a:cxn ang="0">
                <a:pos x="177" y="389"/>
              </a:cxn>
              <a:cxn ang="0">
                <a:pos x="202" y="355"/>
              </a:cxn>
              <a:cxn ang="0">
                <a:pos x="188" y="323"/>
              </a:cxn>
              <a:cxn ang="0">
                <a:pos x="190" y="303"/>
              </a:cxn>
              <a:cxn ang="0">
                <a:pos x="186" y="278"/>
              </a:cxn>
              <a:cxn ang="0">
                <a:pos x="174" y="283"/>
              </a:cxn>
              <a:cxn ang="0">
                <a:pos x="183" y="262"/>
              </a:cxn>
              <a:cxn ang="0">
                <a:pos x="159" y="221"/>
              </a:cxn>
              <a:cxn ang="0">
                <a:pos x="170" y="188"/>
              </a:cxn>
              <a:cxn ang="0">
                <a:pos x="156" y="163"/>
              </a:cxn>
              <a:cxn ang="0">
                <a:pos x="88" y="129"/>
              </a:cxn>
              <a:cxn ang="0">
                <a:pos x="82" y="113"/>
              </a:cxn>
              <a:cxn ang="0">
                <a:pos x="82" y="84"/>
              </a:cxn>
              <a:cxn ang="0">
                <a:pos x="23" y="23"/>
              </a:cxn>
              <a:cxn ang="0">
                <a:pos x="0" y="0"/>
              </a:cxn>
            </a:cxnLst>
            <a:rect l="0" t="0" r="r" b="b"/>
            <a:pathLst>
              <a:path w="414" h="909">
                <a:moveTo>
                  <a:pt x="414" y="905"/>
                </a:moveTo>
                <a:cubicBezTo>
                  <a:pt x="414" y="907"/>
                  <a:pt x="414" y="909"/>
                  <a:pt x="414" y="909"/>
                </a:cubicBezTo>
                <a:cubicBezTo>
                  <a:pt x="410" y="902"/>
                  <a:pt x="398" y="879"/>
                  <a:pt x="396" y="871"/>
                </a:cubicBezTo>
                <a:cubicBezTo>
                  <a:pt x="394" y="864"/>
                  <a:pt x="376" y="785"/>
                  <a:pt x="371" y="776"/>
                </a:cubicBezTo>
                <a:cubicBezTo>
                  <a:pt x="366" y="767"/>
                  <a:pt x="297" y="680"/>
                  <a:pt x="292" y="671"/>
                </a:cubicBezTo>
                <a:cubicBezTo>
                  <a:pt x="287" y="662"/>
                  <a:pt x="208" y="626"/>
                  <a:pt x="197" y="622"/>
                </a:cubicBezTo>
                <a:cubicBezTo>
                  <a:pt x="188" y="619"/>
                  <a:pt x="84" y="577"/>
                  <a:pt x="82" y="574"/>
                </a:cubicBezTo>
                <a:cubicBezTo>
                  <a:pt x="79" y="568"/>
                  <a:pt x="68" y="506"/>
                  <a:pt x="64" y="500"/>
                </a:cubicBezTo>
                <a:cubicBezTo>
                  <a:pt x="63" y="497"/>
                  <a:pt x="64" y="484"/>
                  <a:pt x="72" y="454"/>
                </a:cubicBezTo>
                <a:cubicBezTo>
                  <a:pt x="79" y="423"/>
                  <a:pt x="91" y="425"/>
                  <a:pt x="100" y="421"/>
                </a:cubicBezTo>
                <a:cubicBezTo>
                  <a:pt x="127" y="409"/>
                  <a:pt x="168" y="394"/>
                  <a:pt x="177" y="389"/>
                </a:cubicBezTo>
                <a:cubicBezTo>
                  <a:pt x="193" y="378"/>
                  <a:pt x="199" y="364"/>
                  <a:pt x="202" y="355"/>
                </a:cubicBezTo>
                <a:cubicBezTo>
                  <a:pt x="204" y="346"/>
                  <a:pt x="190" y="326"/>
                  <a:pt x="188" y="323"/>
                </a:cubicBezTo>
                <a:cubicBezTo>
                  <a:pt x="188" y="319"/>
                  <a:pt x="190" y="308"/>
                  <a:pt x="190" y="303"/>
                </a:cubicBezTo>
                <a:cubicBezTo>
                  <a:pt x="190" y="299"/>
                  <a:pt x="186" y="278"/>
                  <a:pt x="186" y="278"/>
                </a:cubicBezTo>
                <a:cubicBezTo>
                  <a:pt x="174" y="283"/>
                  <a:pt x="174" y="283"/>
                  <a:pt x="174" y="283"/>
                </a:cubicBezTo>
                <a:cubicBezTo>
                  <a:pt x="174" y="283"/>
                  <a:pt x="183" y="267"/>
                  <a:pt x="183" y="262"/>
                </a:cubicBezTo>
                <a:cubicBezTo>
                  <a:pt x="183" y="256"/>
                  <a:pt x="163" y="224"/>
                  <a:pt x="159" y="221"/>
                </a:cubicBezTo>
                <a:cubicBezTo>
                  <a:pt x="156" y="217"/>
                  <a:pt x="161" y="206"/>
                  <a:pt x="170" y="188"/>
                </a:cubicBezTo>
                <a:cubicBezTo>
                  <a:pt x="179" y="170"/>
                  <a:pt x="161" y="165"/>
                  <a:pt x="156" y="163"/>
                </a:cubicBezTo>
                <a:cubicBezTo>
                  <a:pt x="152" y="161"/>
                  <a:pt x="88" y="129"/>
                  <a:pt x="88" y="129"/>
                </a:cubicBezTo>
                <a:cubicBezTo>
                  <a:pt x="88" y="129"/>
                  <a:pt x="89" y="118"/>
                  <a:pt x="82" y="113"/>
                </a:cubicBezTo>
                <a:cubicBezTo>
                  <a:pt x="77" y="109"/>
                  <a:pt x="82" y="90"/>
                  <a:pt x="82" y="84"/>
                </a:cubicBezTo>
                <a:cubicBezTo>
                  <a:pt x="82" y="79"/>
                  <a:pt x="23" y="23"/>
                  <a:pt x="23" y="23"/>
                </a:cubicBezTo>
                <a:cubicBezTo>
                  <a:pt x="23" y="23"/>
                  <a:pt x="7" y="5"/>
                  <a:pt x="0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7" name="Freeform 46"/>
          <p:cNvSpPr>
            <a:spLocks/>
          </p:cNvSpPr>
          <p:nvPr/>
        </p:nvSpPr>
        <p:spPr bwMode="auto">
          <a:xfrm>
            <a:off x="1927187" y="4296817"/>
            <a:ext cx="250825" cy="685800"/>
          </a:xfrm>
          <a:custGeom>
            <a:avLst/>
            <a:gdLst/>
            <a:ahLst/>
            <a:cxnLst>
              <a:cxn ang="0">
                <a:pos x="151" y="48"/>
              </a:cxn>
              <a:cxn ang="0">
                <a:pos x="142" y="59"/>
              </a:cxn>
              <a:cxn ang="0">
                <a:pos x="154" y="39"/>
              </a:cxn>
              <a:cxn ang="0">
                <a:pos x="153" y="16"/>
              </a:cxn>
              <a:cxn ang="0">
                <a:pos x="135" y="0"/>
              </a:cxn>
              <a:cxn ang="0">
                <a:pos x="88" y="65"/>
              </a:cxn>
              <a:cxn ang="0">
                <a:pos x="56" y="95"/>
              </a:cxn>
              <a:cxn ang="0">
                <a:pos x="45" y="156"/>
              </a:cxn>
              <a:cxn ang="0">
                <a:pos x="48" y="192"/>
              </a:cxn>
              <a:cxn ang="0">
                <a:pos x="47" y="222"/>
              </a:cxn>
              <a:cxn ang="0">
                <a:pos x="48" y="281"/>
              </a:cxn>
              <a:cxn ang="0">
                <a:pos x="38" y="285"/>
              </a:cxn>
              <a:cxn ang="0">
                <a:pos x="18" y="369"/>
              </a:cxn>
              <a:cxn ang="0">
                <a:pos x="0" y="432"/>
              </a:cxn>
            </a:cxnLst>
            <a:rect l="0" t="0" r="r" b="b"/>
            <a:pathLst>
              <a:path w="158" h="432">
                <a:moveTo>
                  <a:pt x="151" y="48"/>
                </a:moveTo>
                <a:cubicBezTo>
                  <a:pt x="150" y="50"/>
                  <a:pt x="142" y="60"/>
                  <a:pt x="142" y="59"/>
                </a:cubicBezTo>
                <a:cubicBezTo>
                  <a:pt x="142" y="58"/>
                  <a:pt x="152" y="46"/>
                  <a:pt x="154" y="39"/>
                </a:cubicBezTo>
                <a:cubicBezTo>
                  <a:pt x="158" y="32"/>
                  <a:pt x="153" y="16"/>
                  <a:pt x="153" y="16"/>
                </a:cubicBezTo>
                <a:cubicBezTo>
                  <a:pt x="153" y="16"/>
                  <a:pt x="144" y="2"/>
                  <a:pt x="135" y="0"/>
                </a:cubicBezTo>
                <a:cubicBezTo>
                  <a:pt x="127" y="0"/>
                  <a:pt x="92" y="61"/>
                  <a:pt x="88" y="65"/>
                </a:cubicBezTo>
                <a:cubicBezTo>
                  <a:pt x="84" y="70"/>
                  <a:pt x="61" y="88"/>
                  <a:pt x="56" y="95"/>
                </a:cubicBezTo>
                <a:cubicBezTo>
                  <a:pt x="48" y="102"/>
                  <a:pt x="48" y="142"/>
                  <a:pt x="45" y="156"/>
                </a:cubicBezTo>
                <a:cubicBezTo>
                  <a:pt x="41" y="168"/>
                  <a:pt x="47" y="185"/>
                  <a:pt x="48" y="192"/>
                </a:cubicBezTo>
                <a:cubicBezTo>
                  <a:pt x="50" y="197"/>
                  <a:pt x="47" y="215"/>
                  <a:pt x="47" y="222"/>
                </a:cubicBezTo>
                <a:cubicBezTo>
                  <a:pt x="47" y="229"/>
                  <a:pt x="48" y="281"/>
                  <a:pt x="48" y="281"/>
                </a:cubicBezTo>
                <a:cubicBezTo>
                  <a:pt x="48" y="281"/>
                  <a:pt x="38" y="281"/>
                  <a:pt x="38" y="285"/>
                </a:cubicBezTo>
                <a:cubicBezTo>
                  <a:pt x="36" y="289"/>
                  <a:pt x="20" y="355"/>
                  <a:pt x="18" y="369"/>
                </a:cubicBezTo>
                <a:cubicBezTo>
                  <a:pt x="16" y="380"/>
                  <a:pt x="4" y="416"/>
                  <a:pt x="0" y="43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8" name="Freeform 47"/>
          <p:cNvSpPr>
            <a:spLocks/>
          </p:cNvSpPr>
          <p:nvPr/>
        </p:nvSpPr>
        <p:spPr bwMode="auto">
          <a:xfrm>
            <a:off x="2166900" y="4226967"/>
            <a:ext cx="255587" cy="147637"/>
          </a:xfrm>
          <a:custGeom>
            <a:avLst/>
            <a:gdLst/>
            <a:ahLst/>
            <a:cxnLst>
              <a:cxn ang="0">
                <a:pos x="90" y="4"/>
              </a:cxn>
              <a:cxn ang="0">
                <a:pos x="84" y="1"/>
              </a:cxn>
              <a:cxn ang="0">
                <a:pos x="64" y="12"/>
              </a:cxn>
              <a:cxn ang="0">
                <a:pos x="48" y="32"/>
              </a:cxn>
              <a:cxn ang="0">
                <a:pos x="36" y="44"/>
              </a:cxn>
              <a:cxn ang="0">
                <a:pos x="29" y="45"/>
              </a:cxn>
              <a:cxn ang="0">
                <a:pos x="7" y="47"/>
              </a:cxn>
              <a:cxn ang="0">
                <a:pos x="0" y="52"/>
              </a:cxn>
            </a:cxnLst>
            <a:rect l="0" t="0" r="r" b="b"/>
            <a:pathLst>
              <a:path w="90" h="52">
                <a:moveTo>
                  <a:pt x="90" y="4"/>
                </a:moveTo>
                <a:cubicBezTo>
                  <a:pt x="89" y="2"/>
                  <a:pt x="86" y="2"/>
                  <a:pt x="84" y="1"/>
                </a:cubicBezTo>
                <a:cubicBezTo>
                  <a:pt x="80" y="0"/>
                  <a:pt x="68" y="9"/>
                  <a:pt x="64" y="12"/>
                </a:cubicBezTo>
                <a:cubicBezTo>
                  <a:pt x="60" y="15"/>
                  <a:pt x="53" y="26"/>
                  <a:pt x="48" y="32"/>
                </a:cubicBezTo>
                <a:cubicBezTo>
                  <a:pt x="42" y="38"/>
                  <a:pt x="36" y="44"/>
                  <a:pt x="36" y="44"/>
                </a:cubicBezTo>
                <a:cubicBezTo>
                  <a:pt x="36" y="44"/>
                  <a:pt x="33" y="47"/>
                  <a:pt x="29" y="45"/>
                </a:cubicBezTo>
                <a:cubicBezTo>
                  <a:pt x="24" y="43"/>
                  <a:pt x="13" y="45"/>
                  <a:pt x="7" y="47"/>
                </a:cubicBezTo>
                <a:cubicBezTo>
                  <a:pt x="5" y="47"/>
                  <a:pt x="2" y="49"/>
                  <a:pt x="0" y="5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9" name="Freeform 48"/>
          <p:cNvSpPr>
            <a:spLocks/>
          </p:cNvSpPr>
          <p:nvPr/>
        </p:nvSpPr>
        <p:spPr bwMode="auto">
          <a:xfrm>
            <a:off x="2309775" y="4228554"/>
            <a:ext cx="115887" cy="207963"/>
          </a:xfrm>
          <a:custGeom>
            <a:avLst/>
            <a:gdLst/>
            <a:ahLst/>
            <a:cxnLst>
              <a:cxn ang="0">
                <a:pos x="0" y="131"/>
              </a:cxn>
              <a:cxn ang="0">
                <a:pos x="0" y="122"/>
              </a:cxn>
              <a:cxn ang="0">
                <a:pos x="11" y="97"/>
              </a:cxn>
              <a:cxn ang="0">
                <a:pos x="32" y="61"/>
              </a:cxn>
              <a:cxn ang="0">
                <a:pos x="69" y="17"/>
              </a:cxn>
              <a:cxn ang="0">
                <a:pos x="67" y="0"/>
              </a:cxn>
            </a:cxnLst>
            <a:rect l="0" t="0" r="r" b="b"/>
            <a:pathLst>
              <a:path w="73" h="131">
                <a:moveTo>
                  <a:pt x="0" y="131"/>
                </a:moveTo>
                <a:cubicBezTo>
                  <a:pt x="0" y="127"/>
                  <a:pt x="0" y="124"/>
                  <a:pt x="0" y="122"/>
                </a:cubicBezTo>
                <a:cubicBezTo>
                  <a:pt x="0" y="120"/>
                  <a:pt x="9" y="99"/>
                  <a:pt x="11" y="97"/>
                </a:cubicBezTo>
                <a:cubicBezTo>
                  <a:pt x="12" y="94"/>
                  <a:pt x="30" y="67"/>
                  <a:pt x="32" y="61"/>
                </a:cubicBezTo>
                <a:cubicBezTo>
                  <a:pt x="34" y="56"/>
                  <a:pt x="61" y="29"/>
                  <a:pt x="69" y="17"/>
                </a:cubicBezTo>
                <a:cubicBezTo>
                  <a:pt x="73" y="11"/>
                  <a:pt x="69" y="2"/>
                  <a:pt x="67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0" name="Freeform 49"/>
          <p:cNvSpPr>
            <a:spLocks/>
          </p:cNvSpPr>
          <p:nvPr/>
        </p:nvSpPr>
        <p:spPr bwMode="auto">
          <a:xfrm>
            <a:off x="2019262" y="4436517"/>
            <a:ext cx="355600" cy="1216025"/>
          </a:xfrm>
          <a:custGeom>
            <a:avLst/>
            <a:gdLst/>
            <a:ahLst/>
            <a:cxnLst>
              <a:cxn ang="0">
                <a:pos x="0" y="427"/>
              </a:cxn>
              <a:cxn ang="0">
                <a:pos x="28" y="392"/>
              </a:cxn>
              <a:cxn ang="0">
                <a:pos x="50" y="319"/>
              </a:cxn>
              <a:cxn ang="0">
                <a:pos x="56" y="263"/>
              </a:cxn>
              <a:cxn ang="0">
                <a:pos x="57" y="232"/>
              </a:cxn>
              <a:cxn ang="0">
                <a:pos x="59" y="226"/>
              </a:cxn>
              <a:cxn ang="0">
                <a:pos x="55" y="213"/>
              </a:cxn>
              <a:cxn ang="0">
                <a:pos x="71" y="161"/>
              </a:cxn>
              <a:cxn ang="0">
                <a:pos x="77" y="131"/>
              </a:cxn>
              <a:cxn ang="0">
                <a:pos x="64" y="123"/>
              </a:cxn>
              <a:cxn ang="0">
                <a:pos x="69" y="111"/>
              </a:cxn>
              <a:cxn ang="0">
                <a:pos x="73" y="87"/>
              </a:cxn>
              <a:cxn ang="0">
                <a:pos x="104" y="65"/>
              </a:cxn>
              <a:cxn ang="0">
                <a:pos x="123" y="36"/>
              </a:cxn>
              <a:cxn ang="0">
                <a:pos x="105" y="5"/>
              </a:cxn>
              <a:cxn ang="0">
                <a:pos x="102" y="0"/>
              </a:cxn>
            </a:cxnLst>
            <a:rect l="0" t="0" r="r" b="b"/>
            <a:pathLst>
              <a:path w="125" h="427">
                <a:moveTo>
                  <a:pt x="0" y="427"/>
                </a:moveTo>
                <a:cubicBezTo>
                  <a:pt x="15" y="421"/>
                  <a:pt x="26" y="396"/>
                  <a:pt x="28" y="392"/>
                </a:cubicBezTo>
                <a:cubicBezTo>
                  <a:pt x="33" y="379"/>
                  <a:pt x="47" y="332"/>
                  <a:pt x="50" y="319"/>
                </a:cubicBezTo>
                <a:cubicBezTo>
                  <a:pt x="52" y="312"/>
                  <a:pt x="55" y="267"/>
                  <a:pt x="56" y="263"/>
                </a:cubicBezTo>
                <a:cubicBezTo>
                  <a:pt x="56" y="258"/>
                  <a:pt x="57" y="232"/>
                  <a:pt x="57" y="232"/>
                </a:cubicBezTo>
                <a:cubicBezTo>
                  <a:pt x="59" y="226"/>
                  <a:pt x="59" y="226"/>
                  <a:pt x="59" y="226"/>
                </a:cubicBezTo>
                <a:cubicBezTo>
                  <a:pt x="59" y="226"/>
                  <a:pt x="55" y="215"/>
                  <a:pt x="55" y="213"/>
                </a:cubicBezTo>
                <a:cubicBezTo>
                  <a:pt x="55" y="211"/>
                  <a:pt x="69" y="166"/>
                  <a:pt x="71" y="161"/>
                </a:cubicBezTo>
                <a:cubicBezTo>
                  <a:pt x="72" y="155"/>
                  <a:pt x="78" y="133"/>
                  <a:pt x="77" y="131"/>
                </a:cubicBezTo>
                <a:cubicBezTo>
                  <a:pt x="76" y="129"/>
                  <a:pt x="64" y="123"/>
                  <a:pt x="64" y="123"/>
                </a:cubicBezTo>
                <a:cubicBezTo>
                  <a:pt x="64" y="123"/>
                  <a:pt x="67" y="115"/>
                  <a:pt x="69" y="111"/>
                </a:cubicBezTo>
                <a:cubicBezTo>
                  <a:pt x="70" y="107"/>
                  <a:pt x="70" y="90"/>
                  <a:pt x="73" y="87"/>
                </a:cubicBezTo>
                <a:cubicBezTo>
                  <a:pt x="77" y="84"/>
                  <a:pt x="95" y="71"/>
                  <a:pt x="104" y="65"/>
                </a:cubicBezTo>
                <a:cubicBezTo>
                  <a:pt x="113" y="58"/>
                  <a:pt x="122" y="42"/>
                  <a:pt x="123" y="36"/>
                </a:cubicBezTo>
                <a:cubicBezTo>
                  <a:pt x="125" y="30"/>
                  <a:pt x="107" y="7"/>
                  <a:pt x="105" y="5"/>
                </a:cubicBezTo>
                <a:cubicBezTo>
                  <a:pt x="103" y="4"/>
                  <a:pt x="103" y="2"/>
                  <a:pt x="102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1" name="Freeform 50"/>
          <p:cNvSpPr>
            <a:spLocks/>
          </p:cNvSpPr>
          <p:nvPr/>
        </p:nvSpPr>
        <p:spPr bwMode="auto">
          <a:xfrm>
            <a:off x="1708112" y="5623967"/>
            <a:ext cx="325438" cy="73025"/>
          </a:xfrm>
          <a:custGeom>
            <a:avLst/>
            <a:gdLst/>
            <a:ahLst/>
            <a:cxnLst>
              <a:cxn ang="0">
                <a:pos x="0" y="43"/>
              </a:cxn>
              <a:cxn ang="0">
                <a:pos x="6" y="37"/>
              </a:cxn>
              <a:cxn ang="0">
                <a:pos x="29" y="46"/>
              </a:cxn>
              <a:cxn ang="0">
                <a:pos x="74" y="23"/>
              </a:cxn>
              <a:cxn ang="0">
                <a:pos x="74" y="0"/>
              </a:cxn>
              <a:cxn ang="0">
                <a:pos x="106" y="12"/>
              </a:cxn>
              <a:cxn ang="0">
                <a:pos x="204" y="15"/>
              </a:cxn>
              <a:cxn ang="0">
                <a:pos x="196" y="18"/>
              </a:cxn>
            </a:cxnLst>
            <a:rect l="0" t="0" r="r" b="b"/>
            <a:pathLst>
              <a:path w="205" h="46">
                <a:moveTo>
                  <a:pt x="0" y="43"/>
                </a:moveTo>
                <a:cubicBezTo>
                  <a:pt x="0" y="41"/>
                  <a:pt x="6" y="37"/>
                  <a:pt x="6" y="37"/>
                </a:cubicBezTo>
                <a:cubicBezTo>
                  <a:pt x="6" y="37"/>
                  <a:pt x="26" y="46"/>
                  <a:pt x="29" y="46"/>
                </a:cubicBezTo>
                <a:cubicBezTo>
                  <a:pt x="33" y="46"/>
                  <a:pt x="69" y="30"/>
                  <a:pt x="74" y="23"/>
                </a:cubicBezTo>
                <a:cubicBezTo>
                  <a:pt x="79" y="16"/>
                  <a:pt x="74" y="0"/>
                  <a:pt x="74" y="0"/>
                </a:cubicBezTo>
                <a:cubicBezTo>
                  <a:pt x="74" y="0"/>
                  <a:pt x="85" y="0"/>
                  <a:pt x="106" y="12"/>
                </a:cubicBezTo>
                <a:cubicBezTo>
                  <a:pt x="126" y="25"/>
                  <a:pt x="175" y="19"/>
                  <a:pt x="204" y="15"/>
                </a:cubicBezTo>
                <a:cubicBezTo>
                  <a:pt x="205" y="15"/>
                  <a:pt x="194" y="18"/>
                  <a:pt x="196" y="18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2" name="Freeform 51"/>
          <p:cNvSpPr>
            <a:spLocks/>
          </p:cNvSpPr>
          <p:nvPr/>
        </p:nvSpPr>
        <p:spPr bwMode="auto">
          <a:xfrm>
            <a:off x="1717637" y="5689054"/>
            <a:ext cx="50800" cy="466725"/>
          </a:xfrm>
          <a:custGeom>
            <a:avLst/>
            <a:gdLst/>
            <a:ahLst/>
            <a:cxnLst>
              <a:cxn ang="0">
                <a:pos x="18" y="164"/>
              </a:cxn>
              <a:cxn ang="0">
                <a:pos x="13" y="138"/>
              </a:cxn>
              <a:cxn ang="0">
                <a:pos x="9" y="69"/>
              </a:cxn>
              <a:cxn ang="0">
                <a:pos x="0" y="0"/>
              </a:cxn>
            </a:cxnLst>
            <a:rect l="0" t="0" r="r" b="b"/>
            <a:pathLst>
              <a:path w="18" h="164">
                <a:moveTo>
                  <a:pt x="18" y="164"/>
                </a:moveTo>
                <a:cubicBezTo>
                  <a:pt x="18" y="161"/>
                  <a:pt x="13" y="141"/>
                  <a:pt x="13" y="138"/>
                </a:cubicBezTo>
                <a:cubicBezTo>
                  <a:pt x="13" y="136"/>
                  <a:pt x="9" y="71"/>
                  <a:pt x="9" y="69"/>
                </a:cubicBezTo>
                <a:cubicBezTo>
                  <a:pt x="10" y="67"/>
                  <a:pt x="2" y="11"/>
                  <a:pt x="0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3" name="Line 52"/>
          <p:cNvSpPr>
            <a:spLocks noChangeShapeType="1"/>
          </p:cNvSpPr>
          <p:nvPr/>
        </p:nvSpPr>
        <p:spPr bwMode="auto">
          <a:xfrm flipH="1">
            <a:off x="1750975" y="6162129"/>
            <a:ext cx="1622425" cy="1588"/>
          </a:xfrm>
          <a:prstGeom prst="line">
            <a:avLst/>
          </a:prstGeom>
          <a:noFill/>
          <a:ln w="33338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4" name="Line 56"/>
          <p:cNvSpPr>
            <a:spLocks noChangeShapeType="1"/>
          </p:cNvSpPr>
          <p:nvPr/>
        </p:nvSpPr>
        <p:spPr bwMode="auto">
          <a:xfrm flipH="1" flipV="1">
            <a:off x="3355934" y="6162140"/>
            <a:ext cx="5788066" cy="3164"/>
          </a:xfrm>
          <a:prstGeom prst="line">
            <a:avLst/>
          </a:prstGeom>
          <a:noFill/>
          <a:ln w="33338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36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altLang="zh-CN" dirty="0"/>
              <a:t>Privacy Preserving Related Reference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447858" y="1628577"/>
            <a:ext cx="4238942" cy="4458079"/>
          </a:xfrm>
        </p:spPr>
        <p:txBody>
          <a:bodyPr>
            <a:normAutofit fontScale="92500" lnSpcReduction="10000"/>
          </a:bodyPr>
          <a:lstStyle/>
          <a:p>
            <a:r>
              <a:rPr lang="en-AU" sz="2400" b="1" u="sng" dirty="0"/>
              <a:t>Privacy Preserving in Data Releasing</a:t>
            </a:r>
          </a:p>
          <a:p>
            <a:pPr lvl="1"/>
            <a:r>
              <a:rPr lang="en-US" altLang="zh-CN" sz="2000" dirty="0"/>
              <a:t>T. Zhu, G. Li, W. Zhou, P.S. Yu. </a:t>
            </a:r>
            <a:r>
              <a:rPr lang="en-US" altLang="zh-CN" sz="2000" i="1" dirty="0"/>
              <a:t>Differential Privacy and Its Applications: Survey</a:t>
            </a:r>
            <a:r>
              <a:rPr lang="en-US" altLang="zh-CN" sz="2000" dirty="0"/>
              <a:t>, </a:t>
            </a:r>
            <a:r>
              <a:rPr lang="en-US" sz="2000" b="1" u="sng" dirty="0"/>
              <a:t>IEEE Transactions on Data and Knowledge Engineering</a:t>
            </a:r>
            <a:r>
              <a:rPr lang="en-US" sz="2000" dirty="0"/>
              <a:t>, </a:t>
            </a:r>
            <a:r>
              <a:rPr lang="en-US" altLang="zh-CN" sz="2000" dirty="0"/>
              <a:t>2017</a:t>
            </a:r>
          </a:p>
          <a:p>
            <a:pPr lvl="1"/>
            <a:r>
              <a:rPr lang="en-US" altLang="zh-CN" sz="2000" dirty="0"/>
              <a:t>T. Zhu, G. Li, W. Zhou, P.S. Yu. </a:t>
            </a:r>
            <a:r>
              <a:rPr lang="en-US" altLang="zh-CN" sz="2000" i="1" dirty="0"/>
              <a:t>Differential Privacy and Its Applications</a:t>
            </a:r>
            <a:r>
              <a:rPr lang="en-US" altLang="zh-CN" sz="2000" dirty="0"/>
              <a:t>, Springer 2017</a:t>
            </a:r>
          </a:p>
          <a:p>
            <a:pPr lvl="1"/>
            <a:r>
              <a:rPr lang="en-US" sz="1800" dirty="0"/>
              <a:t>T. Zhu, P. </a:t>
            </a:r>
            <a:r>
              <a:rPr lang="en-US" sz="1800" dirty="0" err="1"/>
              <a:t>Xiong</a:t>
            </a:r>
            <a:r>
              <a:rPr lang="en-US" sz="1800" dirty="0"/>
              <a:t>, G. Li, W. Zhou. </a:t>
            </a:r>
            <a:r>
              <a:rPr lang="en-US" sz="1800" i="1" dirty="0"/>
              <a:t>Correlated Differential Privacy: Hiding Information in Non-IID Dataset</a:t>
            </a:r>
            <a:r>
              <a:rPr lang="en-US" sz="1800" dirty="0"/>
              <a:t>. </a:t>
            </a:r>
            <a:r>
              <a:rPr lang="en-US" sz="1800" b="1" u="sng" dirty="0"/>
              <a:t>IEEE Transactions on Information Forensics &amp; Security</a:t>
            </a:r>
            <a:r>
              <a:rPr lang="en-US" sz="1800" dirty="0"/>
              <a:t>, 2015, 10(2), 229-242</a:t>
            </a:r>
            <a:endParaRPr lang="en-AU" sz="1800" dirty="0"/>
          </a:p>
          <a:p>
            <a:pPr lvl="1"/>
            <a:endParaRPr lang="en-US" sz="2800" dirty="0"/>
          </a:p>
          <a:p>
            <a:pPr marL="0" indent="0">
              <a:lnSpc>
                <a:spcPct val="90000"/>
              </a:lnSpc>
              <a:buNone/>
            </a:pPr>
            <a:endParaRPr lang="en-US" altLang="zh-CN" sz="2800" b="1" dirty="0"/>
          </a:p>
          <a:p>
            <a:pPr marL="0" indent="0">
              <a:lnSpc>
                <a:spcPct val="90000"/>
              </a:lnSpc>
              <a:buNone/>
            </a:pPr>
            <a:endParaRPr lang="en-US" altLang="zh-CN" sz="2000" b="1" dirty="0">
              <a:solidFill>
                <a:srgbClr val="008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26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3718148" y="6376243"/>
            <a:ext cx="3086100" cy="365125"/>
          </a:xfrm>
        </p:spPr>
        <p:txBody>
          <a:bodyPr/>
          <a:lstStyle/>
          <a:p>
            <a:r>
              <a:rPr lang="en-US"/>
              <a:t>Recent Research @ TULIP Lab</a:t>
            </a:r>
            <a:endParaRPr lang="en-US" dirty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9750" y="1769354"/>
            <a:ext cx="1943100" cy="292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477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2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2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grpId="0" nodeType="withEffect">
                                  <p:stCondLst>
                                    <p:cond delay="29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2" fill="hold" grpId="0" nodeType="withEffect">
                                  <p:stCondLst>
                                    <p:cond delay="33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2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2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2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4500"/>
                            </p:stCondLst>
                            <p:childTnLst>
                              <p:par>
                                <p:cTn id="6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rankings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678205" y="6006911"/>
            <a:ext cx="5787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Garamond" panose="02020404030301010803" charset="0"/>
                <a:ea typeface="Garamond" panose="02020404030301010803" charset="0"/>
                <a:cs typeface="Garamond" panose="02020404030301010803" charset="0"/>
              </a:rPr>
              <a:t>#Deakin is 211th in the World and TOP TEN in Australia.</a:t>
            </a:r>
            <a:endParaRPr lang="en-AU" sz="1800" b="0" dirty="0">
              <a:solidFill>
                <a:srgbClr val="000000"/>
              </a:solidFill>
              <a:latin typeface="Garamond" panose="02020404030301010803" charset="0"/>
              <a:ea typeface="Garamond" panose="02020404030301010803" charset="0"/>
              <a:cs typeface="Garamond" panose="02020404030301010803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t>35</a:t>
            </a:fld>
            <a:endParaRPr lang="en-US" dirty="0"/>
          </a:p>
        </p:txBody>
      </p:sp>
      <p:graphicFrame>
        <p:nvGraphicFramePr>
          <p:cNvPr id="8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034243"/>
              </p:ext>
            </p:extLst>
          </p:nvPr>
        </p:nvGraphicFramePr>
        <p:xfrm>
          <a:off x="53750" y="1417638"/>
          <a:ext cx="9036498" cy="2246435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9489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5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0537">
                  <a:extLst>
                    <a:ext uri="{9D8B030D-6E8A-4147-A177-3AD203B41FA5}">
                      <a16:colId xmlns:a16="http://schemas.microsoft.com/office/drawing/2014/main" val="2029597757"/>
                    </a:ext>
                  </a:extLst>
                </a:gridCol>
                <a:gridCol w="567028">
                  <a:extLst>
                    <a:ext uri="{9D8B030D-6E8A-4147-A177-3AD203B41FA5}">
                      <a16:colId xmlns:a16="http://schemas.microsoft.com/office/drawing/2014/main" val="2212362490"/>
                    </a:ext>
                  </a:extLst>
                </a:gridCol>
                <a:gridCol w="594199">
                  <a:extLst>
                    <a:ext uri="{9D8B030D-6E8A-4147-A177-3AD203B41FA5}">
                      <a16:colId xmlns:a16="http://schemas.microsoft.com/office/drawing/2014/main" val="2536260956"/>
                    </a:ext>
                  </a:extLst>
                </a:gridCol>
                <a:gridCol w="571510">
                  <a:extLst>
                    <a:ext uri="{9D8B030D-6E8A-4147-A177-3AD203B41FA5}">
                      <a16:colId xmlns:a16="http://schemas.microsoft.com/office/drawing/2014/main" val="312784027"/>
                    </a:ext>
                  </a:extLst>
                </a:gridCol>
                <a:gridCol w="571510">
                  <a:extLst>
                    <a:ext uri="{9D8B030D-6E8A-4147-A177-3AD203B41FA5}">
                      <a16:colId xmlns:a16="http://schemas.microsoft.com/office/drawing/2014/main" val="1302918206"/>
                    </a:ext>
                  </a:extLst>
                </a:gridCol>
                <a:gridCol w="571510">
                  <a:extLst>
                    <a:ext uri="{9D8B030D-6E8A-4147-A177-3AD203B41FA5}">
                      <a16:colId xmlns:a16="http://schemas.microsoft.com/office/drawing/2014/main" val="3431782931"/>
                    </a:ext>
                  </a:extLst>
                </a:gridCol>
                <a:gridCol w="571510">
                  <a:extLst>
                    <a:ext uri="{9D8B030D-6E8A-4147-A177-3AD203B41FA5}">
                      <a16:colId xmlns:a16="http://schemas.microsoft.com/office/drawing/2014/main" val="1327101174"/>
                    </a:ext>
                  </a:extLst>
                </a:gridCol>
                <a:gridCol w="571510">
                  <a:extLst>
                    <a:ext uri="{9D8B030D-6E8A-4147-A177-3AD203B41FA5}">
                      <a16:colId xmlns:a16="http://schemas.microsoft.com/office/drawing/2014/main" val="1486164001"/>
                    </a:ext>
                  </a:extLst>
                </a:gridCol>
                <a:gridCol w="571510">
                  <a:extLst>
                    <a:ext uri="{9D8B030D-6E8A-4147-A177-3AD203B41FA5}">
                      <a16:colId xmlns:a16="http://schemas.microsoft.com/office/drawing/2014/main" val="371070282"/>
                    </a:ext>
                  </a:extLst>
                </a:gridCol>
                <a:gridCol w="571510">
                  <a:extLst>
                    <a:ext uri="{9D8B030D-6E8A-4147-A177-3AD203B41FA5}">
                      <a16:colId xmlns:a16="http://schemas.microsoft.com/office/drawing/2014/main" val="1960145168"/>
                    </a:ext>
                  </a:extLst>
                </a:gridCol>
                <a:gridCol w="500072">
                  <a:extLst>
                    <a:ext uri="{9D8B030D-6E8A-4147-A177-3AD203B41FA5}">
                      <a16:colId xmlns:a16="http://schemas.microsoft.com/office/drawing/2014/main" val="885531965"/>
                    </a:ext>
                  </a:extLst>
                </a:gridCol>
                <a:gridCol w="582277">
                  <a:extLst>
                    <a:ext uri="{9D8B030D-6E8A-4147-A177-3AD203B41FA5}">
                      <a16:colId xmlns:a16="http://schemas.microsoft.com/office/drawing/2014/main" val="3179706746"/>
                    </a:ext>
                  </a:extLst>
                </a:gridCol>
                <a:gridCol w="489304">
                  <a:extLst>
                    <a:ext uri="{9D8B030D-6E8A-4147-A177-3AD203B41FA5}">
                      <a16:colId xmlns:a16="http://schemas.microsoft.com/office/drawing/2014/main" val="3168171654"/>
                    </a:ext>
                  </a:extLst>
                </a:gridCol>
              </a:tblGrid>
              <a:tr h="511500">
                <a:tc>
                  <a:txBody>
                    <a:bodyPr/>
                    <a:lstStyle/>
                    <a:p>
                      <a:pPr algn="ctr"/>
                      <a:endParaRPr lang="en-AU" sz="1200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sz="1200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dirty="0" smtClean="0">
                          <a:solidFill>
                            <a:schemeClr val="bg1"/>
                          </a:solidFill>
                        </a:rPr>
                        <a:t>2006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dirty="0" smtClean="0">
                          <a:solidFill>
                            <a:schemeClr val="bg1"/>
                          </a:solidFill>
                        </a:rPr>
                        <a:t>2007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AU" sz="12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2008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AU" sz="12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2009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AU" sz="12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2010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AU" sz="12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2011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AU" sz="12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2012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AU" sz="12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2013</a:t>
                      </a:r>
                    </a:p>
                    <a:p>
                      <a:pPr marL="0" algn="ctr" defTabSz="914400" rtl="0" eaLnBrk="1" latinLnBrk="0" hangingPunct="1"/>
                      <a:endParaRPr lang="en-AU" sz="12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AU" sz="12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2014</a:t>
                      </a:r>
                      <a:endParaRPr lang="en-AU" sz="12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AU" sz="12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2015</a:t>
                      </a:r>
                      <a:endParaRPr lang="en-AU" sz="12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AU" sz="12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2016</a:t>
                      </a:r>
                      <a:endParaRPr lang="en-AU" sz="12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AU" sz="12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2017</a:t>
                      </a:r>
                      <a:endParaRPr lang="en-AU" sz="12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AU" sz="12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2018</a:t>
                      </a:r>
                      <a:endParaRPr lang="en-AU" sz="12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46143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SCI/SSCI </a:t>
                      </a:r>
                      <a:r>
                        <a:rPr lang="en-US" altLang="zh-CN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Journals</a:t>
                      </a:r>
                      <a:endParaRPr lang="en-US" altLang="zh-CN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AU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Q1(71%) </a:t>
                      </a:r>
                      <a:endParaRPr lang="en-AU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ctr" defTabSz="914400" rtl="0" eaLnBrk="1" latinLnBrk="0" hangingPunct="1"/>
                      <a:r>
                        <a:rPr lang="en-AU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Q2(18%)</a:t>
                      </a:r>
                    </a:p>
                    <a:p>
                      <a:pPr marL="0" algn="ctr" defTabSz="914400" rtl="0" eaLnBrk="1" latinLnBrk="0" hangingPunct="1"/>
                      <a:r>
                        <a:rPr lang="en-US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Q3(11%)</a:t>
                      </a:r>
                      <a:endParaRPr lang="en-AU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AU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  <a:p>
                      <a:pPr marL="0" algn="ctr" defTabSz="914400" rtl="0" eaLnBrk="1" latinLnBrk="0" hangingPunct="1"/>
                      <a:r>
                        <a:rPr lang="en-AU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  <a:p>
                      <a:pPr marL="0" algn="ctr" defTabSz="914400" rtl="0" eaLnBrk="1" latinLnBrk="0" hangingPunct="1"/>
                      <a:r>
                        <a:rPr lang="en-AU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AU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  <a:p>
                      <a:pPr marL="0" algn="ctr" defTabSz="914400" rtl="0" eaLnBrk="1" latinLnBrk="0" hangingPunct="1"/>
                      <a:r>
                        <a:rPr lang="en-AU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  <a:p>
                      <a:pPr marL="0" algn="ctr" defTabSz="914400" rtl="0" eaLnBrk="1" latinLnBrk="0" hangingPunct="1"/>
                      <a:r>
                        <a:rPr lang="en-AU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AU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  <a:p>
                      <a:pPr marL="0" algn="ctr" defTabSz="914400" rtl="0" eaLnBrk="1" latinLnBrk="0" hangingPunct="1"/>
                      <a:r>
                        <a:rPr lang="en-AU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  <a:p>
                      <a:pPr marL="0" algn="ctr" defTabSz="914400" rtl="0" eaLnBrk="1" latinLnBrk="0" hangingPunct="1"/>
                      <a:r>
                        <a:rPr lang="en-AU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AU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  <a:p>
                      <a:pPr marL="0" algn="ctr" defTabSz="914400" rtl="0" eaLnBrk="1" latinLnBrk="0" hangingPunct="1"/>
                      <a:r>
                        <a:rPr lang="en-AU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  <a:p>
                      <a:pPr marL="0" algn="ctr" defTabSz="914400" rtl="0" eaLnBrk="1" latinLnBrk="0" hangingPunct="1"/>
                      <a:r>
                        <a:rPr lang="en-AU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AU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  <a:p>
                      <a:pPr marL="0" algn="ctr" defTabSz="914400" rtl="0" eaLnBrk="1" latinLnBrk="0" hangingPunct="1"/>
                      <a:r>
                        <a:rPr lang="en-AU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  <a:p>
                      <a:pPr marL="0" algn="ctr" defTabSz="914400" rtl="0" eaLnBrk="1" latinLnBrk="0" hangingPunct="1"/>
                      <a:r>
                        <a:rPr lang="en-AU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AU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  <a:p>
                      <a:pPr marL="0" algn="ctr" defTabSz="914400" rtl="0" eaLnBrk="1" latinLnBrk="0" hangingPunct="1"/>
                      <a:r>
                        <a:rPr lang="en-AU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  <a:p>
                      <a:pPr marL="0" algn="ctr" defTabSz="914400" rtl="0" eaLnBrk="1" latinLnBrk="0" hangingPunct="1"/>
                      <a:r>
                        <a:rPr lang="en-AU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AU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  <a:p>
                      <a:pPr marL="0" algn="ctr" defTabSz="914400" rtl="0" eaLnBrk="1" latinLnBrk="0" hangingPunct="1"/>
                      <a:r>
                        <a:rPr lang="en-AU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  <a:p>
                      <a:pPr marL="0" algn="ctr" defTabSz="914400" rtl="0" eaLnBrk="1" latinLnBrk="0" hangingPunct="1"/>
                      <a:r>
                        <a:rPr lang="en-AU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AU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11</a:t>
                      </a:r>
                    </a:p>
                    <a:p>
                      <a:pPr marL="0" algn="ctr" defTabSz="914400" rtl="0" eaLnBrk="1" latinLnBrk="0" hangingPunct="1"/>
                      <a:r>
                        <a:rPr lang="en-AU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  <a:p>
                      <a:pPr marL="0" algn="ctr" defTabSz="914400" rtl="0" eaLnBrk="1" latinLnBrk="0" hangingPunct="1"/>
                      <a:r>
                        <a:rPr lang="en-AU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AU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</a:p>
                    <a:p>
                      <a:pPr marL="0" algn="ctr" defTabSz="914400" rtl="0" eaLnBrk="1" latinLnBrk="0" hangingPunct="1"/>
                      <a:r>
                        <a:rPr lang="en-AU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  <a:p>
                      <a:pPr marL="0" algn="ctr" defTabSz="914400" rtl="0" eaLnBrk="1" latinLnBrk="0" hangingPunct="1"/>
                      <a:r>
                        <a:rPr lang="en-AU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AU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  <a:p>
                      <a:pPr marL="0" algn="ctr" defTabSz="914400" rtl="0" eaLnBrk="1" latinLnBrk="0" hangingPunct="1"/>
                      <a:r>
                        <a:rPr lang="en-AU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  <a:p>
                      <a:pPr marL="0" algn="ctr" defTabSz="914400" rtl="0" eaLnBrk="1" latinLnBrk="0" hangingPunct="1"/>
                      <a:r>
                        <a:rPr lang="en-AU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AU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  <a:p>
                      <a:pPr marL="0" algn="ctr" defTabSz="914400" rtl="0" eaLnBrk="1" latinLnBrk="0" hangingPunct="1"/>
                      <a:r>
                        <a:rPr lang="en-AU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  <a:p>
                      <a:pPr marL="0" algn="ctr" defTabSz="914400" rtl="0" eaLnBrk="1" latinLnBrk="0" hangingPunct="1"/>
                      <a:r>
                        <a:rPr lang="en-AU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AU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  <a:p>
                      <a:pPr marL="0" algn="ctr" defTabSz="914400" rtl="0" eaLnBrk="1" latinLnBrk="0" hangingPunct="1"/>
                      <a:r>
                        <a:rPr lang="en-AU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  <a:p>
                      <a:pPr marL="0" algn="ctr" defTabSz="914400" rtl="0" eaLnBrk="1" latinLnBrk="0" hangingPunct="1"/>
                      <a:r>
                        <a:rPr lang="en-AU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AU" altLang="zh-CN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  <a:p>
                      <a:pPr marL="0" algn="ctr" defTabSz="914400" rtl="0" eaLnBrk="1" latinLnBrk="0" hangingPunct="1"/>
                      <a:r>
                        <a:rPr lang="en-AU" altLang="zh-CN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  <a:p>
                      <a:pPr marL="0" algn="ctr" defTabSz="914400" rtl="0" eaLnBrk="1" latinLnBrk="0" hangingPunct="1"/>
                      <a:r>
                        <a:rPr lang="en-AU" altLang="zh-CN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8792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Referred </a:t>
                      </a:r>
                      <a:r>
                        <a:rPr lang="en-US" altLang="zh-CN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Conferences</a:t>
                      </a:r>
                      <a:endParaRPr lang="en-US" altLang="zh-CN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AU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 </a:t>
                      </a:r>
                      <a:r>
                        <a:rPr lang="en-US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(16%)</a:t>
                      </a:r>
                      <a:endParaRPr lang="en-AU" sz="12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ctr" defTabSz="914400" rtl="0" eaLnBrk="1" latinLnBrk="0" hangingPunct="1"/>
                      <a:r>
                        <a:rPr lang="en-AU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</a:t>
                      </a:r>
                      <a:r>
                        <a:rPr lang="zh-CN" altLang="en-US" sz="12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2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(9%)</a:t>
                      </a:r>
                      <a:endParaRPr lang="en-AU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ctr" defTabSz="914400" rtl="0" eaLnBrk="1" latinLnBrk="0" hangingPunct="1"/>
                      <a:r>
                        <a:rPr lang="en-AU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 </a:t>
                      </a:r>
                      <a:r>
                        <a:rPr lang="en-US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75%)</a:t>
                      </a:r>
                      <a:endParaRPr lang="en-AU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AU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  <a:p>
                      <a:pPr marL="0" algn="ctr" defTabSz="914400" rtl="0" eaLnBrk="1" latinLnBrk="0" hangingPunct="1"/>
                      <a:r>
                        <a:rPr lang="en-AU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  <a:p>
                      <a:pPr marL="0" algn="ctr" defTabSz="914400" rtl="0" eaLnBrk="1" latinLnBrk="0" hangingPunct="1"/>
                      <a:r>
                        <a:rPr lang="en-AU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AU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  <a:p>
                      <a:pPr marL="0" algn="ctr" defTabSz="914400" rtl="0" eaLnBrk="1" latinLnBrk="0" hangingPunct="1"/>
                      <a:r>
                        <a:rPr lang="en-AU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  <a:p>
                      <a:pPr marL="0" algn="ctr" defTabSz="914400" rtl="0" eaLnBrk="1" latinLnBrk="0" hangingPunct="1"/>
                      <a:r>
                        <a:rPr lang="en-AU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AU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  <a:p>
                      <a:pPr marL="0" algn="ctr" defTabSz="914400" rtl="0" eaLnBrk="1" latinLnBrk="0" hangingPunct="1"/>
                      <a:r>
                        <a:rPr lang="en-AU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  <a:p>
                      <a:pPr marL="0" algn="ctr" defTabSz="914400" rtl="0" eaLnBrk="1" latinLnBrk="0" hangingPunct="1"/>
                      <a:r>
                        <a:rPr lang="en-AU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AU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  <a:p>
                      <a:pPr marL="0" algn="ctr" defTabSz="914400" rtl="0" eaLnBrk="1" latinLnBrk="0" hangingPunct="1"/>
                      <a:r>
                        <a:rPr lang="en-AU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  <a:p>
                      <a:pPr marL="0" algn="ctr" defTabSz="914400" rtl="0" eaLnBrk="1" latinLnBrk="0" hangingPunct="1"/>
                      <a:r>
                        <a:rPr lang="en-AU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AU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  <a:p>
                      <a:pPr marL="0" algn="ctr" defTabSz="914400" rtl="0" eaLnBrk="1" latinLnBrk="0" hangingPunct="1"/>
                      <a:r>
                        <a:rPr lang="en-AU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  <a:p>
                      <a:pPr marL="0" algn="ctr" defTabSz="914400" rtl="0" eaLnBrk="1" latinLnBrk="0" hangingPunct="1"/>
                      <a:r>
                        <a:rPr lang="en-AU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AU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  <a:p>
                      <a:pPr marL="0" algn="ctr" defTabSz="914400" rtl="0" eaLnBrk="1" latinLnBrk="0" hangingPunct="1"/>
                      <a:r>
                        <a:rPr lang="en-AU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  <a:p>
                      <a:pPr marL="0" algn="ctr" defTabSz="914400" rtl="0" eaLnBrk="1" latinLnBrk="0" hangingPunct="1"/>
                      <a:r>
                        <a:rPr lang="en-AU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AU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  <a:p>
                      <a:pPr marL="0" algn="ctr" defTabSz="914400" rtl="0" eaLnBrk="1" latinLnBrk="0" hangingPunct="1"/>
                      <a:r>
                        <a:rPr lang="en-AU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  <a:p>
                      <a:pPr marL="0" algn="ctr" defTabSz="914400" rtl="0" eaLnBrk="1" latinLnBrk="0" hangingPunct="1"/>
                      <a:r>
                        <a:rPr lang="en-AU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AU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  <a:p>
                      <a:pPr marL="0" algn="ctr" defTabSz="914400" rtl="0" eaLnBrk="1" latinLnBrk="0" hangingPunct="1"/>
                      <a:r>
                        <a:rPr lang="en-AU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  <a:p>
                      <a:pPr marL="0" algn="ctr" defTabSz="914400" rtl="0" eaLnBrk="1" latinLnBrk="0" hangingPunct="1"/>
                      <a:r>
                        <a:rPr lang="en-AU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AU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  <a:p>
                      <a:pPr marL="0" algn="ctr" defTabSz="914400" rtl="0" eaLnBrk="1" latinLnBrk="0" hangingPunct="1"/>
                      <a:r>
                        <a:rPr lang="en-AU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  <a:p>
                      <a:pPr marL="0" algn="ctr" defTabSz="914400" rtl="0" eaLnBrk="1" latinLnBrk="0" hangingPunct="1"/>
                      <a:r>
                        <a:rPr lang="en-AU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AU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  <a:p>
                      <a:pPr marL="0" algn="ctr" defTabSz="914400" rtl="0" eaLnBrk="1" latinLnBrk="0" hangingPunct="1"/>
                      <a:r>
                        <a:rPr lang="en-AU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  <a:p>
                      <a:pPr marL="0" algn="ctr" defTabSz="914400" rtl="0" eaLnBrk="1" latinLnBrk="0" hangingPunct="1"/>
                      <a:r>
                        <a:rPr lang="en-AU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AU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  <a:p>
                      <a:pPr marL="0" algn="ctr" defTabSz="914400" rtl="0" eaLnBrk="1" latinLnBrk="0" hangingPunct="1"/>
                      <a:r>
                        <a:rPr lang="en-AU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  <a:p>
                      <a:pPr marL="0" algn="ctr" defTabSz="914400" rtl="0" eaLnBrk="1" latinLnBrk="0" hangingPunct="1"/>
                      <a:r>
                        <a:rPr lang="en-AU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AU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  <a:p>
                      <a:pPr marL="0" algn="ctr" defTabSz="914400" rtl="0" eaLnBrk="1" latinLnBrk="0" hangingPunct="1"/>
                      <a:r>
                        <a:rPr lang="en-AU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  <a:p>
                      <a:pPr marL="0" algn="ctr" defTabSz="914400" rtl="0" eaLnBrk="1" latinLnBrk="0" hangingPunct="1"/>
                      <a:r>
                        <a:rPr lang="en-AU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AU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  <a:p>
                      <a:pPr marL="0" algn="ctr" defTabSz="914400" rtl="0" eaLnBrk="1" latinLnBrk="0" hangingPunct="1"/>
                      <a:r>
                        <a:rPr lang="en-AU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  <a:p>
                      <a:pPr marL="0" algn="ctr" defTabSz="914400" rtl="0" eaLnBrk="1" latinLnBrk="0" hangingPunct="1"/>
                      <a:r>
                        <a:rPr lang="en-AU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7784" y="3727827"/>
            <a:ext cx="3312368" cy="2341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644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A7BBB-4E37-F040-8C58-9CBE2E8C0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</a:t>
            </a:r>
            <a:r>
              <a:rPr lang="en-US" dirty="0" smtClean="0"/>
              <a:t>wards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0DF2C40-483B-6242-A937-525338F321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F22D8B-2A93-A943-98A5-B6B2B3E7FE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Recent Research @ TULIP Lab</a:t>
            </a:r>
          </a:p>
        </p:txBody>
      </p:sp>
      <p:graphicFrame>
        <p:nvGraphicFramePr>
          <p:cNvPr id="6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8733951"/>
              </p:ext>
            </p:extLst>
          </p:nvPr>
        </p:nvGraphicFramePr>
        <p:xfrm>
          <a:off x="683566" y="1730898"/>
          <a:ext cx="7632849" cy="2587744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7920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65679">
                  <a:extLst>
                    <a:ext uri="{9D8B030D-6E8A-4147-A177-3AD203B41FA5}">
                      <a16:colId xmlns:a16="http://schemas.microsoft.com/office/drawing/2014/main" val="3168171654"/>
                    </a:ext>
                  </a:extLst>
                </a:gridCol>
                <a:gridCol w="1775080">
                  <a:extLst>
                    <a:ext uri="{9D8B030D-6E8A-4147-A177-3AD203B41FA5}">
                      <a16:colId xmlns:a16="http://schemas.microsoft.com/office/drawing/2014/main" val="1420248195"/>
                    </a:ext>
                  </a:extLst>
                </a:gridCol>
              </a:tblGrid>
              <a:tr h="576064">
                <a:tc>
                  <a:txBody>
                    <a:bodyPr/>
                    <a:lstStyle/>
                    <a:p>
                      <a:pPr algn="ctr"/>
                      <a:r>
                        <a:rPr lang="en-AU" sz="1800" b="0" dirty="0" smtClean="0">
                          <a:solidFill>
                            <a:schemeClr val="bg1"/>
                          </a:solidFill>
                        </a:rPr>
                        <a:t>Y</a:t>
                      </a:r>
                      <a:r>
                        <a:rPr lang="en-US" altLang="zh-CN" sz="1800" b="0" dirty="0" smtClean="0">
                          <a:solidFill>
                            <a:schemeClr val="bg1"/>
                          </a:solidFill>
                        </a:rPr>
                        <a:t>ear</a:t>
                      </a:r>
                      <a:endParaRPr lang="en-AU" sz="1800" b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AU" sz="1800" b="0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Awards</a:t>
                      </a:r>
                      <a:endParaRPr lang="en-AU" sz="1800" b="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800" b="0" dirty="0" smtClean="0">
                          <a:solidFill>
                            <a:schemeClr val="bg1"/>
                          </a:solidFill>
                        </a:rPr>
                        <a:t>A</a:t>
                      </a:r>
                      <a:r>
                        <a:rPr lang="en-US" altLang="zh-CN" sz="1800" b="0" dirty="0" err="1" smtClean="0">
                          <a:solidFill>
                            <a:schemeClr val="bg1"/>
                          </a:solidFill>
                        </a:rPr>
                        <a:t>uthor</a:t>
                      </a:r>
                      <a:endParaRPr lang="en-AU" sz="1800" b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97137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AU" sz="18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2018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2017</a:t>
                      </a:r>
                      <a:endParaRPr lang="en-AU" sz="1800" b="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ctr" defTabSz="914400" rtl="0" eaLnBrk="1" latinLnBrk="0" hangingPunct="1"/>
                      <a:r>
                        <a:rPr lang="en-AU" sz="18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2016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2015</a:t>
                      </a:r>
                      <a:endParaRPr lang="en-AU" sz="1800" b="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ctr" defTabSz="914400" rtl="0" eaLnBrk="1" latinLnBrk="0" hangingPunct="1"/>
                      <a:r>
                        <a:rPr lang="en-AU" sz="18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2014</a:t>
                      </a:r>
                    </a:p>
                    <a:p>
                      <a:pPr marL="0" algn="ctr" defTabSz="914400" rtl="0" eaLnBrk="1" latinLnBrk="0" hangingPunct="1"/>
                      <a:r>
                        <a:rPr lang="en-AU" sz="18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2012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2007</a:t>
                      </a:r>
                      <a:endParaRPr lang="en-AU" altLang="zh-CN" sz="1800" b="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KSEM 2018 Best Paper Award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IFITT Journal Paper of The Year Award (1st Prize)</a:t>
                      </a:r>
                    </a:p>
                    <a:p>
                      <a:pPr marL="0" algn="l" defTabSz="914400" rtl="0" eaLnBrk="1" latinLnBrk="0" hangingPunct="1"/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IEEE </a:t>
                      </a:r>
                      <a:r>
                        <a:rPr lang="en-US" altLang="zh-CN" sz="1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TrustCom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2016 Best Student Paper Award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IFITT Journal Paper of The Year Award (3rd Prize)</a:t>
                      </a:r>
                    </a:p>
                    <a:p>
                      <a:pPr marL="0" algn="l" defTabSz="914400" rtl="0" eaLnBrk="1" latinLnBrk="0" hangingPunct="1"/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Best Student Paper Award</a:t>
                      </a:r>
                    </a:p>
                    <a:p>
                      <a:pPr marL="0" algn="l" defTabSz="914400" rtl="0" eaLnBrk="1" latinLnBrk="0" hangingPunct="1"/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2012 ACM ASONAM Best Paper Award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Springer Nightingale Prize</a:t>
                      </a:r>
                      <a:endParaRPr lang="en-AU" altLang="zh-CN" sz="1800" b="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AU" sz="18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</a:t>
                      </a:r>
                      <a:r>
                        <a:rPr lang="en-US" altLang="zh-CN" sz="1800" b="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haoni</a:t>
                      </a:r>
                      <a:r>
                        <a:rPr lang="en-US" altLang="zh-CN" sz="18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Wang</a:t>
                      </a:r>
                    </a:p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Huy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Quan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Vu</a:t>
                      </a:r>
                      <a:endParaRPr lang="en-AU" sz="1800" b="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r" defTabSz="914400" rtl="0" eaLnBrk="1" latinLnBrk="0" hangingPunct="1"/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Na Pang</a:t>
                      </a:r>
                    </a:p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Huy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Quan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Vu</a:t>
                      </a:r>
                    </a:p>
                    <a:p>
                      <a:pPr marL="0" algn="r" defTabSz="914400" rtl="0" eaLnBrk="1" latinLnBrk="0" hangingPunct="1"/>
                      <a:r>
                        <a:rPr lang="en-US" altLang="zh-CN" sz="1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Tianqing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Zhu</a:t>
                      </a:r>
                    </a:p>
                    <a:p>
                      <a:pPr marL="0" algn="r" defTabSz="914400" rtl="0" eaLnBrk="1" latinLnBrk="0" hangingPunct="1"/>
                      <a:r>
                        <a:rPr lang="en-US" altLang="zh-CN" sz="1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Yongli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Ren</a:t>
                      </a:r>
                    </a:p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Jingyu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Hou</a:t>
                      </a:r>
                      <a:endParaRPr lang="en-AU" altLang="zh-CN" sz="1800" b="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3217" y="4565079"/>
            <a:ext cx="2198890" cy="1564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59332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408DCD-7096-AD4E-817D-B77553C19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Section Breaker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CDAE53-E89C-D145-AFDB-2FC8B09E85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454CD0-C3C6-1D43-B310-0E09095D31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2CA997-D9E2-B84F-82E1-045CC6779A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</a:p>
        </p:txBody>
      </p:sp>
    </p:spTree>
    <p:extLst>
      <p:ext uri="{BB962C8B-B14F-4D97-AF65-F5344CB8AC3E}">
        <p14:creationId xmlns:p14="http://schemas.microsoft.com/office/powerpoint/2010/main" val="58018119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zh-CN" dirty="0">
                <a:solidFill>
                  <a:schemeClr val="accent6"/>
                </a:solidFill>
              </a:rPr>
              <a:t>Professional knowledge</a:t>
            </a:r>
          </a:p>
          <a:p>
            <a:pPr lvl="1"/>
            <a:r>
              <a:rPr lang="en-US" altLang="zh-CN" i="1" dirty="0" err="1"/>
              <a:t>LaTeX</a:t>
            </a:r>
            <a:r>
              <a:rPr lang="en-US" altLang="zh-CN" i="1" dirty="0"/>
              <a:t>, Version Control Systems (</a:t>
            </a:r>
            <a:r>
              <a:rPr lang="en-US" altLang="zh-CN" i="1" dirty="0" err="1"/>
              <a:t>SmartGit</a:t>
            </a:r>
            <a:r>
              <a:rPr lang="en-US" altLang="zh-CN" i="1" dirty="0"/>
              <a:t> </a:t>
            </a:r>
            <a:r>
              <a:rPr lang="en-US" altLang="zh-CN" dirty="0"/>
              <a:t> GitHub</a:t>
            </a:r>
            <a:r>
              <a:rPr lang="en-US" altLang="zh-CN" i="1" dirty="0"/>
              <a:t> Bitbucket) </a:t>
            </a:r>
          </a:p>
          <a:p>
            <a:pPr lvl="1"/>
            <a:r>
              <a:rPr lang="en-US" altLang="zh-CN" b="1" dirty="0"/>
              <a:t>Plan &amp; Progress Review</a:t>
            </a:r>
            <a:endParaRPr lang="en-US" altLang="zh-CN" dirty="0"/>
          </a:p>
          <a:p>
            <a:pPr lvl="1"/>
            <a:r>
              <a:rPr lang="en-US" altLang="zh-CN" dirty="0"/>
              <a:t>References Management </a:t>
            </a:r>
          </a:p>
          <a:p>
            <a:r>
              <a:rPr lang="en-US" altLang="zh-CN" dirty="0">
                <a:solidFill>
                  <a:schemeClr val="accent6"/>
                </a:solidFill>
              </a:rPr>
              <a:t>Foundational Knowledge</a:t>
            </a:r>
          </a:p>
          <a:p>
            <a:pPr lvl="1"/>
            <a:r>
              <a:rPr lang="en-US" altLang="zh-CN" dirty="0"/>
              <a:t>FLIP (00) ~ FLIP (05)</a:t>
            </a:r>
          </a:p>
          <a:p>
            <a:r>
              <a:rPr lang="en-US" altLang="zh-CN" dirty="0">
                <a:solidFill>
                  <a:schemeClr val="accent6"/>
                </a:solidFill>
              </a:rPr>
              <a:t>Research Skills</a:t>
            </a:r>
          </a:p>
          <a:p>
            <a:pPr lvl="1"/>
            <a:r>
              <a:rPr lang="en-US" altLang="zh-CN" dirty="0"/>
              <a:t>Review Team</a:t>
            </a:r>
          </a:p>
          <a:p>
            <a:pPr lvl="1"/>
            <a:r>
              <a:rPr lang="en-US" altLang="zh-CN" dirty="0"/>
              <a:t>Reading Team</a:t>
            </a:r>
          </a:p>
          <a:p>
            <a:pPr lvl="2"/>
            <a:r>
              <a:rPr lang="en-US" altLang="zh-CN" dirty="0"/>
              <a:t>QQ Online</a:t>
            </a:r>
          </a:p>
          <a:p>
            <a:pPr lvl="2"/>
            <a:r>
              <a:rPr lang="en-US" altLang="zh-CN" dirty="0"/>
              <a:t>At least once a month</a:t>
            </a:r>
          </a:p>
          <a:p>
            <a:pPr lvl="2"/>
            <a:r>
              <a:rPr lang="en-US" altLang="zh-CN" dirty="0"/>
              <a:t>Read material before meeting, ask questions.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</a:p>
        </p:txBody>
      </p:sp>
      <p:sp>
        <p:nvSpPr>
          <p:cNvPr id="6" name="Title 5"/>
          <p:cNvSpPr txBox="1">
            <a:spLocks/>
          </p:cNvSpPr>
          <p:nvPr/>
        </p:nvSpPr>
        <p:spPr>
          <a:xfrm>
            <a:off x="457200" y="39967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3000" b="1" kern="0" dirty="0">
                <a:solidFill>
                  <a:srgbClr val="000000"/>
                </a:solidFill>
                <a:latin typeface="Verdana"/>
              </a:rPr>
              <a:t>T</a:t>
            </a:r>
            <a:r>
              <a:rPr lang="en-US" altLang="zh-CN" sz="3000" b="1" kern="0" dirty="0">
                <a:solidFill>
                  <a:srgbClr val="000000"/>
                </a:solidFill>
                <a:latin typeface="Verdana"/>
              </a:rPr>
              <a:t>raining at </a:t>
            </a:r>
            <a:r>
              <a:rPr lang="en-AU" sz="3000" b="1" kern="0" dirty="0">
                <a:solidFill>
                  <a:srgbClr val="000000"/>
                </a:solidFill>
                <a:latin typeface="Verdana"/>
              </a:rPr>
              <a:t>TULIP</a:t>
            </a:r>
            <a:br>
              <a:rPr lang="en-AU" sz="3000" b="1" kern="0" dirty="0">
                <a:solidFill>
                  <a:srgbClr val="000000"/>
                </a:solidFill>
                <a:latin typeface="Verdana"/>
              </a:rPr>
            </a:br>
            <a:r>
              <a:rPr lang="en-AU" sz="1400" b="1" kern="0" dirty="0">
                <a:solidFill>
                  <a:srgbClr val="000000"/>
                </a:solidFill>
                <a:latin typeface="Verdana"/>
              </a:rPr>
              <a:t>(Team for Universal Learning and Intelligent Processing)</a:t>
            </a:r>
            <a:endParaRPr 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5014392" y="2570519"/>
            <a:ext cx="3672408" cy="2585323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FLIP(00): Data Science</a:t>
            </a:r>
          </a:p>
          <a:p>
            <a:r>
              <a:rPr lang="en-US" altLang="zh-CN" dirty="0"/>
              <a:t>FLIP(01): Advanced Data Science</a:t>
            </a:r>
          </a:p>
          <a:p>
            <a:r>
              <a:rPr lang="en-US" altLang="zh-CN" dirty="0"/>
              <a:t>FLIP(02): Modern Data Science</a:t>
            </a:r>
          </a:p>
          <a:p>
            <a:r>
              <a:rPr lang="en-US" altLang="zh-CN" dirty="0"/>
              <a:t>FLIP(03): Deep Learning</a:t>
            </a:r>
          </a:p>
          <a:p>
            <a:r>
              <a:rPr lang="en-US" altLang="zh-CN" dirty="0"/>
              <a:t>FLIP(04): Learning Theory (I)</a:t>
            </a:r>
          </a:p>
          <a:p>
            <a:r>
              <a:rPr lang="en-US" altLang="zh-CN" dirty="0"/>
              <a:t>FLIP(05): Learning Theory (II)</a:t>
            </a:r>
          </a:p>
          <a:p>
            <a:endParaRPr lang="en-US" altLang="zh-CN" dirty="0"/>
          </a:p>
          <a:p>
            <a:r>
              <a:rPr lang="en-US" altLang="zh-CN" dirty="0"/>
              <a:t>Review Team</a:t>
            </a:r>
          </a:p>
          <a:p>
            <a:r>
              <a:rPr lang="en-US" altLang="zh-CN" dirty="0"/>
              <a:t>Reading Team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042743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</a:p>
        </p:txBody>
      </p:sp>
      <p:sp>
        <p:nvSpPr>
          <p:cNvPr id="5" name="标题 1"/>
          <p:cNvSpPr txBox="1">
            <a:spLocks/>
          </p:cNvSpPr>
          <p:nvPr/>
        </p:nvSpPr>
        <p:spPr>
          <a:xfrm>
            <a:off x="609600" y="4270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altLang="zh-CN" b="1" kern="0" dirty="0">
                <a:solidFill>
                  <a:srgbClr val="000000"/>
                </a:solidFill>
                <a:latin typeface="Verdana"/>
              </a:rPr>
              <a:t>TULIP Lab</a:t>
            </a:r>
            <a:br>
              <a:rPr lang="en-AU" altLang="zh-CN" b="1" kern="0" dirty="0">
                <a:solidFill>
                  <a:srgbClr val="000000"/>
                </a:solidFill>
                <a:latin typeface="Verdana"/>
              </a:rPr>
            </a:br>
            <a:r>
              <a:rPr lang="en-AU" altLang="zh-CN" b="1" kern="0" dirty="0">
                <a:solidFill>
                  <a:srgbClr val="000000"/>
                </a:solidFill>
                <a:latin typeface="Verdana"/>
              </a:rPr>
              <a:t>(</a:t>
            </a:r>
            <a:r>
              <a:rPr lang="en-AU" altLang="zh-CN" b="1" kern="0" dirty="0">
                <a:solidFill>
                  <a:srgbClr val="000000"/>
                </a:solidFill>
                <a:latin typeface="Verdana"/>
                <a:hlinkClick r:id="rId2"/>
              </a:rPr>
              <a:t>http://www.tulip.org.au</a:t>
            </a:r>
            <a:r>
              <a:rPr lang="en-AU" altLang="zh-CN" b="1" kern="0" dirty="0">
                <a:solidFill>
                  <a:srgbClr val="000000"/>
                </a:solidFill>
                <a:latin typeface="Verdana"/>
              </a:rPr>
              <a:t>)</a:t>
            </a:r>
            <a:endParaRPr lang="zh-CN" altLang="en-US" dirty="0"/>
          </a:p>
        </p:txBody>
      </p:sp>
      <p:sp>
        <p:nvSpPr>
          <p:cNvPr id="6" name="内容占位符 2"/>
          <p:cNvSpPr txBox="1">
            <a:spLocks/>
          </p:cNvSpPr>
          <p:nvPr/>
        </p:nvSpPr>
        <p:spPr>
          <a:xfrm>
            <a:off x="457200" y="1600200"/>
            <a:ext cx="8579296" cy="452596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altLang="zh-CN" dirty="0"/>
              <a:t>Homepage</a:t>
            </a:r>
            <a:r>
              <a:rPr lang="en-AU" altLang="zh-CN" kern="0" dirty="0">
                <a:solidFill>
                  <a:srgbClr val="000000"/>
                </a:solidFill>
                <a:latin typeface="Verdana"/>
              </a:rPr>
              <a:t> :</a:t>
            </a:r>
            <a:r>
              <a:rPr lang="en-AU" altLang="zh-CN" b="1" kern="0" dirty="0">
                <a:solidFill>
                  <a:srgbClr val="000000"/>
                </a:solidFill>
                <a:latin typeface="Verdana"/>
              </a:rPr>
              <a:t> </a:t>
            </a:r>
            <a:r>
              <a:rPr lang="en-AU" altLang="zh-CN" dirty="0">
                <a:hlinkClick r:id="rId2"/>
              </a:rPr>
              <a:t>http://www.tulip.org.au</a:t>
            </a:r>
            <a:endParaRPr lang="en-AU" altLang="zh-CN" dirty="0"/>
          </a:p>
          <a:p>
            <a:pPr lvl="1"/>
            <a:r>
              <a:rPr lang="en-US" altLang="zh-CN" dirty="0"/>
              <a:t>Twitter: </a:t>
            </a:r>
            <a:r>
              <a:rPr lang="en-US" altLang="zh-CN" dirty="0" err="1"/>
              <a:t>tulipacademy</a:t>
            </a:r>
            <a:endParaRPr lang="en-US" altLang="zh-CN" dirty="0"/>
          </a:p>
          <a:p>
            <a:pPr lvl="1"/>
            <a:r>
              <a:rPr lang="en-US" altLang="zh-CN" dirty="0"/>
              <a:t>Weibo: </a:t>
            </a:r>
            <a:r>
              <a:rPr lang="en-US" altLang="zh-CN" dirty="0">
                <a:hlinkClick r:id="rId3"/>
              </a:rPr>
              <a:t>https://weibo.com/tulipacademy</a:t>
            </a:r>
            <a:endParaRPr lang="en-US" altLang="zh-CN" dirty="0"/>
          </a:p>
          <a:p>
            <a:r>
              <a:rPr lang="en-US" altLang="zh-CN" dirty="0" err="1"/>
              <a:t>Github</a:t>
            </a:r>
            <a:r>
              <a:rPr lang="en-US" altLang="zh-CN" dirty="0"/>
              <a:t>: </a:t>
            </a:r>
            <a:r>
              <a:rPr lang="en-US" altLang="zh-CN" dirty="0">
                <a:hlinkClick r:id="rId4"/>
              </a:rPr>
              <a:t>https://github.com/tulip-lab</a:t>
            </a:r>
            <a:endParaRPr lang="en-US" altLang="zh-CN" dirty="0"/>
          </a:p>
          <a:p>
            <a:r>
              <a:rPr lang="en-US" altLang="zh-CN" dirty="0"/>
              <a:t>Tulip Calendar: </a:t>
            </a:r>
          </a:p>
          <a:p>
            <a:pPr lvl="1"/>
            <a:r>
              <a:rPr lang="en-US" altLang="zh-CN" sz="2000" dirty="0">
                <a:hlinkClick r:id="rId5"/>
              </a:rPr>
              <a:t>https://calendar.google.com/calendar/embed?src=1trnk46p4gae8ev410ku57sba4%40group.calendar.google.com&amp;ctz=Australia%2FSydney</a:t>
            </a:r>
            <a:r>
              <a:rPr lang="en-US" altLang="zh-CN" sz="2000" dirty="0"/>
              <a:t> </a:t>
            </a:r>
          </a:p>
          <a:p>
            <a:pPr lvl="1"/>
            <a:r>
              <a:rPr lang="en-US" altLang="zh-CN" sz="2000" dirty="0">
                <a:hlinkClick r:id="rId6"/>
              </a:rPr>
              <a:t>https://calendar.google.com/calendar/ical/1trnk46p4gae8ev410ku57sba4%40group.calendar.google.com/public/basic.ics</a:t>
            </a:r>
            <a:r>
              <a:rPr lang="en-US" altLang="zh-CN" sz="2000" dirty="0"/>
              <a:t> </a:t>
            </a:r>
          </a:p>
          <a:p>
            <a:pPr lvl="1"/>
            <a:endParaRPr lang="en-US" altLang="zh-CN" dirty="0"/>
          </a:p>
          <a:p>
            <a:pPr lvl="1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146165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Learning content (FLIP00 ~ FLIP05)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zh-CN" sz="2000" b="1" u="sng" dirty="0">
                <a:solidFill>
                  <a:schemeClr val="accent6"/>
                </a:solidFill>
              </a:rPr>
              <a:t>Mathematics</a:t>
            </a:r>
          </a:p>
          <a:p>
            <a:pPr lvl="2"/>
            <a:r>
              <a:rPr lang="en-US" altLang="zh-CN" i="1" dirty="0"/>
              <a:t>Linear algebra, Probability theory, Mathematical statistics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zh-CN" sz="2000" b="1" u="sng" dirty="0">
                <a:solidFill>
                  <a:schemeClr val="accent6"/>
                </a:solidFill>
              </a:rPr>
              <a:t>Hands-on ability</a:t>
            </a:r>
          </a:p>
          <a:p>
            <a:pPr lvl="2"/>
            <a:r>
              <a:rPr lang="en-US" altLang="zh-CN" i="1" dirty="0"/>
              <a:t>Python, Spark, Cloud platform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zh-CN" sz="2000" b="1" u="sng" dirty="0">
                <a:solidFill>
                  <a:schemeClr val="accent6"/>
                </a:solidFill>
              </a:rPr>
              <a:t>Learning theoretical knowledge</a:t>
            </a:r>
          </a:p>
          <a:p>
            <a:pPr lvl="2"/>
            <a:r>
              <a:rPr lang="en-US" altLang="zh-CN" i="1" dirty="0"/>
              <a:t>Optimization, Graph model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zh-CN" sz="2000" b="1" u="sng" dirty="0">
                <a:solidFill>
                  <a:schemeClr val="accent6"/>
                </a:solidFill>
              </a:rPr>
              <a:t>Professional knowledge</a:t>
            </a:r>
          </a:p>
          <a:p>
            <a:endParaRPr lang="en-US" altLang="zh-CN" dirty="0"/>
          </a:p>
          <a:p>
            <a:pPr lvl="1"/>
            <a:r>
              <a:rPr lang="en-US" altLang="zh-CN" dirty="0"/>
              <a:t>All of materials are English.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</a:p>
        </p:txBody>
      </p:sp>
      <p:sp>
        <p:nvSpPr>
          <p:cNvPr id="6" name="Title 5"/>
          <p:cNvSpPr txBox="1">
            <a:spLocks/>
          </p:cNvSpPr>
          <p:nvPr/>
        </p:nvSpPr>
        <p:spPr>
          <a:xfrm>
            <a:off x="457200" y="39967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3000" b="1" kern="0" dirty="0">
                <a:solidFill>
                  <a:srgbClr val="000000"/>
                </a:solidFill>
                <a:latin typeface="Verdana"/>
              </a:rPr>
              <a:t>T</a:t>
            </a:r>
            <a:r>
              <a:rPr lang="en-US" altLang="zh-CN" sz="3000" b="1" kern="0" dirty="0">
                <a:solidFill>
                  <a:srgbClr val="000000"/>
                </a:solidFill>
                <a:latin typeface="Verdana"/>
              </a:rPr>
              <a:t>raining at </a:t>
            </a:r>
            <a:r>
              <a:rPr lang="en-AU" sz="3000" b="1" kern="0" dirty="0">
                <a:solidFill>
                  <a:srgbClr val="000000"/>
                </a:solidFill>
                <a:latin typeface="Verdana"/>
              </a:rPr>
              <a:t>TULIP</a:t>
            </a:r>
            <a:br>
              <a:rPr lang="en-AU" sz="3000" b="1" kern="0" dirty="0">
                <a:solidFill>
                  <a:srgbClr val="000000"/>
                </a:solidFill>
                <a:latin typeface="Verdana"/>
              </a:rPr>
            </a:br>
            <a:r>
              <a:rPr lang="en-AU" sz="1400" b="1" kern="0" dirty="0">
                <a:solidFill>
                  <a:srgbClr val="000000"/>
                </a:solidFill>
                <a:latin typeface="Verdana"/>
              </a:rPr>
              <a:t>(Team for Universal Learning and Intelligent Processing)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938433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000" b="1" kern="0" dirty="0">
                <a:solidFill>
                  <a:srgbClr val="000000"/>
                </a:solidFill>
                <a:latin typeface="Verdana"/>
              </a:rPr>
              <a:t>Moving to Higher Stages</a:t>
            </a:r>
            <a:endParaRPr lang="zh-CN" altLang="en-US" sz="3000" b="1" kern="0" dirty="0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CN" dirty="0">
                <a:solidFill>
                  <a:schemeClr val="accent6"/>
                </a:solidFill>
              </a:rPr>
              <a:t>TULIP Academy</a:t>
            </a:r>
            <a:r>
              <a:rPr lang="en-US" altLang="zh-CN" dirty="0"/>
              <a:t>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altLang="zh-CN" dirty="0"/>
              <a:t>Complete FLIP(00)~ FLIP(01) with test on Kaggle Project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altLang="zh-CN" dirty="0"/>
              <a:t>Read materials before TULIP Seminar and ask questions.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altLang="zh-CN" dirty="0"/>
              <a:t>Learn </a:t>
            </a:r>
            <a:r>
              <a:rPr lang="en-US" altLang="zh-CN" dirty="0" err="1"/>
              <a:t>LaTeX</a:t>
            </a:r>
            <a:r>
              <a:rPr lang="en-US" altLang="zh-CN" dirty="0"/>
              <a:t>  &amp; PPR </a:t>
            </a:r>
          </a:p>
          <a:p>
            <a:pPr lvl="1"/>
            <a:r>
              <a:rPr lang="en-US" altLang="zh-CN" dirty="0">
                <a:solidFill>
                  <a:schemeClr val="accent6"/>
                </a:solidFill>
              </a:rPr>
              <a:t>Trainee: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altLang="zh-CN" dirty="0"/>
              <a:t>Complete  FLIP(02)~ FLIP(03) with </a:t>
            </a:r>
            <a:r>
              <a:rPr lang="en-US" altLang="zh-CN" dirty="0" err="1"/>
              <a:t>Kaggle</a:t>
            </a:r>
            <a:endParaRPr lang="en-US" altLang="zh-CN" dirty="0"/>
          </a:p>
          <a:p>
            <a:pPr marL="1371600" lvl="2" indent="-457200">
              <a:buFont typeface="+mj-lt"/>
              <a:buAutoNum type="arabicPeriod"/>
            </a:pPr>
            <a:r>
              <a:rPr lang="en-US" altLang="zh-CN" dirty="0"/>
              <a:t>Report in TULIP Seminar 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altLang="zh-CN" i="1" dirty="0" err="1"/>
              <a:t>SmartGit</a:t>
            </a:r>
            <a:r>
              <a:rPr lang="en-US" altLang="zh-CN" i="1" dirty="0"/>
              <a:t>, </a:t>
            </a:r>
            <a:r>
              <a:rPr lang="en-US" altLang="zh-CN" i="1" dirty="0" err="1"/>
              <a:t>Bitbucket</a:t>
            </a:r>
            <a:r>
              <a:rPr lang="en-US" altLang="zh-CN" i="1" dirty="0"/>
              <a:t> </a:t>
            </a:r>
            <a:r>
              <a:rPr lang="en-US" altLang="zh-CN" dirty="0"/>
              <a:t>and </a:t>
            </a:r>
            <a:r>
              <a:rPr lang="en-US" altLang="zh-CN" i="1" dirty="0" err="1"/>
              <a:t>Mendeley</a:t>
            </a:r>
            <a:endParaRPr lang="en-US" altLang="zh-CN" i="1" dirty="0"/>
          </a:p>
          <a:p>
            <a:pPr lvl="2"/>
            <a:r>
              <a:rPr lang="en-US" altLang="zh-CN" dirty="0">
                <a:solidFill>
                  <a:schemeClr val="accent6"/>
                </a:solidFill>
              </a:rPr>
              <a:t>Infinity:</a:t>
            </a:r>
          </a:p>
          <a:p>
            <a:pPr marL="1828800" lvl="3" indent="-457200">
              <a:buFont typeface="+mj-lt"/>
              <a:buAutoNum type="arabicPeriod"/>
            </a:pPr>
            <a:r>
              <a:rPr lang="en-US" altLang="zh-CN" dirty="0"/>
              <a:t>Meeting with Gang Leader twice a week (Research)</a:t>
            </a:r>
          </a:p>
          <a:p>
            <a:pPr marL="1828800" lvl="3" indent="-457200">
              <a:buFont typeface="+mj-lt"/>
              <a:buAutoNum type="arabicPeriod"/>
            </a:pPr>
            <a:r>
              <a:rPr lang="en-US" altLang="zh-CN" dirty="0"/>
              <a:t>Complete  FLIP(04)~FLIP(05)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</a:p>
        </p:txBody>
      </p:sp>
    </p:spTree>
    <p:extLst>
      <p:ext uri="{BB962C8B-B14F-4D97-AF65-F5344CB8AC3E}">
        <p14:creationId xmlns:p14="http://schemas.microsoft.com/office/powerpoint/2010/main" val="38721543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408DCD-7096-AD4E-817D-B77553C19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Section Breaker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CDAE53-E89C-D145-AFDB-2FC8B09E85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454CD0-C3C6-1D43-B310-0E09095D31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2CA997-D9E2-B84F-82E1-045CC6779A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</a:p>
        </p:txBody>
      </p:sp>
    </p:spTree>
    <p:extLst>
      <p:ext uri="{BB962C8B-B14F-4D97-AF65-F5344CB8AC3E}">
        <p14:creationId xmlns:p14="http://schemas.microsoft.com/office/powerpoint/2010/main" val="291806752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000" b="1" kern="0" dirty="0">
                <a:solidFill>
                  <a:srgbClr val="000000"/>
                </a:solidFill>
                <a:latin typeface="Verdana"/>
              </a:rPr>
              <a:t>Regulations</a:t>
            </a:r>
            <a:endParaRPr lang="zh-CN" altLang="en-US" sz="3000" b="1" kern="0" dirty="0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501208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en-US" altLang="zh-CN" sz="1800" dirty="0">
                <a:solidFill>
                  <a:schemeClr val="accent6"/>
                </a:solidFill>
              </a:rPr>
              <a:t>TULIP Academy</a:t>
            </a:r>
          </a:p>
          <a:p>
            <a:pPr lvl="1">
              <a:lnSpc>
                <a:spcPct val="120000"/>
              </a:lnSpc>
            </a:pPr>
            <a:r>
              <a:rPr lang="en-US" altLang="zh-CN" sz="1600" dirty="0"/>
              <a:t>You must not be absent from the meeting without permission. </a:t>
            </a:r>
          </a:p>
          <a:p>
            <a:pPr lvl="1">
              <a:lnSpc>
                <a:spcPct val="120000"/>
              </a:lnSpc>
            </a:pPr>
            <a:r>
              <a:rPr lang="en-US" altLang="zh-CN" sz="1600" dirty="0"/>
              <a:t>Xi'an group members must attend the seminar in the Lab, and NOT online.</a:t>
            </a:r>
          </a:p>
          <a:p>
            <a:pPr lvl="1">
              <a:lnSpc>
                <a:spcPct val="120000"/>
              </a:lnSpc>
            </a:pPr>
            <a:r>
              <a:rPr lang="en-US" altLang="zh-CN" sz="1800" dirty="0"/>
              <a:t>Collaborate with team members, rather than attacking each other.  </a:t>
            </a:r>
            <a:endParaRPr lang="en-US" altLang="zh-CN" sz="1600" dirty="0"/>
          </a:p>
          <a:p>
            <a:pPr>
              <a:lnSpc>
                <a:spcPct val="120000"/>
              </a:lnSpc>
            </a:pPr>
            <a:r>
              <a:rPr lang="en-US" altLang="zh-CN" sz="1800" dirty="0">
                <a:solidFill>
                  <a:schemeClr val="accent6"/>
                </a:solidFill>
              </a:rPr>
              <a:t>FLIP Study</a:t>
            </a:r>
          </a:p>
          <a:p>
            <a:pPr lvl="1">
              <a:lnSpc>
                <a:spcPct val="120000"/>
              </a:lnSpc>
            </a:pPr>
            <a:r>
              <a:rPr lang="en-US" altLang="zh-CN" sz="1600" dirty="0"/>
              <a:t>All FLIP students need to pass the corresponding prerequisite.</a:t>
            </a:r>
          </a:p>
          <a:p>
            <a:pPr lvl="1">
              <a:lnSpc>
                <a:spcPct val="120000"/>
              </a:lnSpc>
            </a:pPr>
            <a:r>
              <a:rPr lang="en-US" altLang="zh-CN" sz="1800" dirty="0"/>
              <a:t>All FLIP materials are confidential, and you should not circulate it outside.</a:t>
            </a:r>
          </a:p>
          <a:p>
            <a:pPr lvl="1">
              <a:lnSpc>
                <a:spcPct val="120000"/>
              </a:lnSpc>
            </a:pPr>
            <a:endParaRPr lang="en-US" altLang="zh-CN" sz="1800" dirty="0"/>
          </a:p>
          <a:p>
            <a:pPr>
              <a:lnSpc>
                <a:spcPct val="120000"/>
              </a:lnSpc>
            </a:pPr>
            <a:r>
              <a:rPr lang="en-US" altLang="zh-CN" sz="1800" dirty="0">
                <a:solidFill>
                  <a:schemeClr val="accent6"/>
                </a:solidFill>
              </a:rPr>
              <a:t>Research</a:t>
            </a:r>
          </a:p>
          <a:p>
            <a:pPr lvl="1">
              <a:lnSpc>
                <a:spcPct val="120000"/>
              </a:lnSpc>
            </a:pPr>
            <a:r>
              <a:rPr lang="en-US" altLang="zh-CN" sz="1600" i="1" dirty="0" err="1"/>
              <a:t>SmartGit</a:t>
            </a:r>
            <a:r>
              <a:rPr lang="en-US" altLang="zh-CN" sz="1600" i="1" dirty="0"/>
              <a:t>, </a:t>
            </a:r>
            <a:r>
              <a:rPr lang="en-US" altLang="zh-CN" sz="1600" i="1" dirty="0" err="1"/>
              <a:t>Bitbucket</a:t>
            </a:r>
            <a:r>
              <a:rPr lang="en-US" altLang="zh-CN" sz="1600" i="1" dirty="0"/>
              <a:t>,</a:t>
            </a:r>
            <a:r>
              <a:rPr lang="en-US" altLang="zh-CN" sz="1600" dirty="0"/>
              <a:t> </a:t>
            </a:r>
            <a:r>
              <a:rPr lang="en-US" altLang="zh-CN" sz="1600" i="1" dirty="0" err="1"/>
              <a:t>Mendeley</a:t>
            </a:r>
            <a:r>
              <a:rPr lang="en-US" altLang="zh-CN" sz="1600" i="1" dirty="0"/>
              <a:t>, </a:t>
            </a:r>
            <a:r>
              <a:rPr lang="en-US" altLang="zh-CN" sz="1600" dirty="0"/>
              <a:t>update</a:t>
            </a:r>
            <a:r>
              <a:rPr lang="en-US" altLang="zh-CN" sz="1600" i="1" dirty="0"/>
              <a:t> PPR </a:t>
            </a:r>
            <a:r>
              <a:rPr lang="en-US" altLang="zh-CN" sz="1600" dirty="0"/>
              <a:t>in time.</a:t>
            </a:r>
          </a:p>
          <a:p>
            <a:pPr lvl="1">
              <a:lnSpc>
                <a:spcPct val="120000"/>
              </a:lnSpc>
            </a:pPr>
            <a:r>
              <a:rPr lang="en-US" altLang="zh-CN" sz="1600" dirty="0"/>
              <a:t>Actively discuss research work in the group meeting, and TULIP Seminar.</a:t>
            </a:r>
          </a:p>
          <a:p>
            <a:pPr lvl="1">
              <a:lnSpc>
                <a:spcPct val="120000"/>
              </a:lnSpc>
            </a:pPr>
            <a:r>
              <a:rPr lang="en-US" altLang="zh-CN" sz="1600" dirty="0"/>
              <a:t>Everyone should prepare at least one question for each TULIP seminar.</a:t>
            </a:r>
          </a:p>
          <a:p>
            <a:pPr lvl="1">
              <a:lnSpc>
                <a:spcPct val="120000"/>
              </a:lnSpc>
            </a:pPr>
            <a:endParaRPr lang="en-US" altLang="zh-CN" sz="18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</a:p>
        </p:txBody>
      </p:sp>
    </p:spTree>
    <p:extLst>
      <p:ext uri="{BB962C8B-B14F-4D97-AF65-F5344CB8AC3E}">
        <p14:creationId xmlns:p14="http://schemas.microsoft.com/office/powerpoint/2010/main" val="387497619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AU" dirty="0"/>
              <a:t>Questions?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</a:p>
        </p:txBody>
      </p:sp>
      <p:sp>
        <p:nvSpPr>
          <p:cNvPr id="8" name="Freeform 8"/>
          <p:cNvSpPr>
            <a:spLocks/>
          </p:cNvSpPr>
          <p:nvPr/>
        </p:nvSpPr>
        <p:spPr bwMode="auto">
          <a:xfrm>
            <a:off x="3800475" y="4721448"/>
            <a:ext cx="65088" cy="93821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3" y="330"/>
              </a:cxn>
            </a:cxnLst>
            <a:rect l="0" t="0" r="r" b="b"/>
            <a:pathLst>
              <a:path w="23" h="330">
                <a:moveTo>
                  <a:pt x="0" y="0"/>
                </a:moveTo>
                <a:cubicBezTo>
                  <a:pt x="3" y="57"/>
                  <a:pt x="23" y="330"/>
                  <a:pt x="23" y="33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9" name="Freeform 9"/>
          <p:cNvSpPr>
            <a:spLocks/>
          </p:cNvSpPr>
          <p:nvPr/>
        </p:nvSpPr>
        <p:spPr bwMode="auto">
          <a:xfrm>
            <a:off x="3800475" y="4015011"/>
            <a:ext cx="1508125" cy="706437"/>
          </a:xfrm>
          <a:custGeom>
            <a:avLst/>
            <a:gdLst/>
            <a:ahLst/>
            <a:cxnLst>
              <a:cxn ang="0">
                <a:pos x="530" y="0"/>
              </a:cxn>
              <a:cxn ang="0">
                <a:pos x="520" y="7"/>
              </a:cxn>
              <a:cxn ang="0">
                <a:pos x="434" y="55"/>
              </a:cxn>
              <a:cxn ang="0">
                <a:pos x="339" y="80"/>
              </a:cxn>
              <a:cxn ang="0">
                <a:pos x="296" y="183"/>
              </a:cxn>
              <a:cxn ang="0">
                <a:pos x="199" y="173"/>
              </a:cxn>
              <a:cxn ang="0">
                <a:pos x="133" y="180"/>
              </a:cxn>
              <a:cxn ang="0">
                <a:pos x="43" y="187"/>
              </a:cxn>
              <a:cxn ang="0">
                <a:pos x="0" y="238"/>
              </a:cxn>
              <a:cxn ang="0">
                <a:pos x="0" y="248"/>
              </a:cxn>
            </a:cxnLst>
            <a:rect l="0" t="0" r="r" b="b"/>
            <a:pathLst>
              <a:path w="530" h="248">
                <a:moveTo>
                  <a:pt x="530" y="0"/>
                </a:moveTo>
                <a:cubicBezTo>
                  <a:pt x="527" y="2"/>
                  <a:pt x="524" y="4"/>
                  <a:pt x="520" y="7"/>
                </a:cubicBezTo>
                <a:cubicBezTo>
                  <a:pt x="480" y="28"/>
                  <a:pt x="466" y="48"/>
                  <a:pt x="434" y="55"/>
                </a:cubicBezTo>
                <a:cubicBezTo>
                  <a:pt x="402" y="63"/>
                  <a:pt x="340" y="76"/>
                  <a:pt x="339" y="80"/>
                </a:cubicBezTo>
                <a:cubicBezTo>
                  <a:pt x="338" y="83"/>
                  <a:pt x="328" y="176"/>
                  <a:pt x="296" y="183"/>
                </a:cubicBezTo>
                <a:cubicBezTo>
                  <a:pt x="263" y="190"/>
                  <a:pt x="232" y="192"/>
                  <a:pt x="199" y="173"/>
                </a:cubicBezTo>
                <a:cubicBezTo>
                  <a:pt x="166" y="154"/>
                  <a:pt x="147" y="180"/>
                  <a:pt x="133" y="180"/>
                </a:cubicBezTo>
                <a:cubicBezTo>
                  <a:pt x="118" y="180"/>
                  <a:pt x="58" y="174"/>
                  <a:pt x="43" y="187"/>
                </a:cubicBezTo>
                <a:cubicBezTo>
                  <a:pt x="27" y="201"/>
                  <a:pt x="0" y="223"/>
                  <a:pt x="0" y="238"/>
                </a:cubicBezTo>
                <a:cubicBezTo>
                  <a:pt x="0" y="240"/>
                  <a:pt x="0" y="243"/>
                  <a:pt x="0" y="248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0" name="Freeform 10"/>
          <p:cNvSpPr>
            <a:spLocks/>
          </p:cNvSpPr>
          <p:nvPr/>
        </p:nvSpPr>
        <p:spPr bwMode="auto">
          <a:xfrm>
            <a:off x="3783013" y="1773461"/>
            <a:ext cx="1606550" cy="22415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67" y="105"/>
              </a:cxn>
              <a:cxn ang="0">
                <a:pos x="170" y="213"/>
              </a:cxn>
              <a:cxn ang="0">
                <a:pos x="330" y="387"/>
              </a:cxn>
              <a:cxn ang="0">
                <a:pos x="502" y="615"/>
              </a:cxn>
              <a:cxn ang="0">
                <a:pos x="561" y="725"/>
              </a:cxn>
              <a:cxn ang="0">
                <a:pos x="536" y="788"/>
              </a:cxn>
            </a:cxnLst>
            <a:rect l="0" t="0" r="r" b="b"/>
            <a:pathLst>
              <a:path w="564" h="788">
                <a:moveTo>
                  <a:pt x="0" y="0"/>
                </a:moveTo>
                <a:cubicBezTo>
                  <a:pt x="13" y="20"/>
                  <a:pt x="50" y="84"/>
                  <a:pt x="67" y="105"/>
                </a:cubicBezTo>
                <a:cubicBezTo>
                  <a:pt x="87" y="130"/>
                  <a:pt x="159" y="199"/>
                  <a:pt x="170" y="213"/>
                </a:cubicBezTo>
                <a:cubicBezTo>
                  <a:pt x="181" y="227"/>
                  <a:pt x="315" y="373"/>
                  <a:pt x="330" y="387"/>
                </a:cubicBezTo>
                <a:cubicBezTo>
                  <a:pt x="344" y="401"/>
                  <a:pt x="478" y="581"/>
                  <a:pt x="502" y="615"/>
                </a:cubicBezTo>
                <a:cubicBezTo>
                  <a:pt x="527" y="649"/>
                  <a:pt x="562" y="703"/>
                  <a:pt x="561" y="725"/>
                </a:cubicBezTo>
                <a:cubicBezTo>
                  <a:pt x="560" y="745"/>
                  <a:pt x="564" y="768"/>
                  <a:pt x="536" y="788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1" name="Freeform 11"/>
          <p:cNvSpPr>
            <a:spLocks/>
          </p:cNvSpPr>
          <p:nvPr/>
        </p:nvSpPr>
        <p:spPr bwMode="auto">
          <a:xfrm>
            <a:off x="3225800" y="1630586"/>
            <a:ext cx="557213" cy="142875"/>
          </a:xfrm>
          <a:custGeom>
            <a:avLst/>
            <a:gdLst/>
            <a:ahLst/>
            <a:cxnLst>
              <a:cxn ang="0">
                <a:pos x="0" y="47"/>
              </a:cxn>
              <a:cxn ang="0">
                <a:pos x="55" y="10"/>
              </a:cxn>
              <a:cxn ang="0">
                <a:pos x="100" y="11"/>
              </a:cxn>
              <a:cxn ang="0">
                <a:pos x="143" y="34"/>
              </a:cxn>
              <a:cxn ang="0">
                <a:pos x="191" y="43"/>
              </a:cxn>
              <a:cxn ang="0">
                <a:pos x="196" y="50"/>
              </a:cxn>
            </a:cxnLst>
            <a:rect l="0" t="0" r="r" b="b"/>
            <a:pathLst>
              <a:path w="196" h="50">
                <a:moveTo>
                  <a:pt x="0" y="47"/>
                </a:moveTo>
                <a:cubicBezTo>
                  <a:pt x="14" y="33"/>
                  <a:pt x="46" y="14"/>
                  <a:pt x="55" y="10"/>
                </a:cubicBezTo>
                <a:cubicBezTo>
                  <a:pt x="65" y="6"/>
                  <a:pt x="89" y="0"/>
                  <a:pt x="100" y="11"/>
                </a:cubicBezTo>
                <a:cubicBezTo>
                  <a:pt x="111" y="22"/>
                  <a:pt x="139" y="32"/>
                  <a:pt x="143" y="34"/>
                </a:cubicBezTo>
                <a:cubicBezTo>
                  <a:pt x="148" y="37"/>
                  <a:pt x="185" y="39"/>
                  <a:pt x="191" y="43"/>
                </a:cubicBezTo>
                <a:cubicBezTo>
                  <a:pt x="192" y="44"/>
                  <a:pt x="193" y="46"/>
                  <a:pt x="196" y="5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2" name="Freeform 12"/>
          <p:cNvSpPr>
            <a:spLocks/>
          </p:cNvSpPr>
          <p:nvPr/>
        </p:nvSpPr>
        <p:spPr bwMode="auto">
          <a:xfrm>
            <a:off x="3186113" y="1763936"/>
            <a:ext cx="98425" cy="236537"/>
          </a:xfrm>
          <a:custGeom>
            <a:avLst/>
            <a:gdLst/>
            <a:ahLst/>
            <a:cxnLst>
              <a:cxn ang="0">
                <a:pos x="62" y="78"/>
              </a:cxn>
              <a:cxn ang="0">
                <a:pos x="45" y="149"/>
              </a:cxn>
              <a:cxn ang="0">
                <a:pos x="4" y="83"/>
              </a:cxn>
              <a:cxn ang="0">
                <a:pos x="16" y="9"/>
              </a:cxn>
              <a:cxn ang="0">
                <a:pos x="25" y="0"/>
              </a:cxn>
            </a:cxnLst>
            <a:rect l="0" t="0" r="r" b="b"/>
            <a:pathLst>
              <a:path w="62" h="149">
                <a:moveTo>
                  <a:pt x="62" y="78"/>
                </a:moveTo>
                <a:cubicBezTo>
                  <a:pt x="55" y="99"/>
                  <a:pt x="55" y="149"/>
                  <a:pt x="45" y="149"/>
                </a:cubicBezTo>
                <a:cubicBezTo>
                  <a:pt x="29" y="149"/>
                  <a:pt x="4" y="108"/>
                  <a:pt x="4" y="83"/>
                </a:cubicBezTo>
                <a:cubicBezTo>
                  <a:pt x="4" y="59"/>
                  <a:pt x="0" y="34"/>
                  <a:pt x="16" y="9"/>
                </a:cubicBezTo>
                <a:cubicBezTo>
                  <a:pt x="18" y="7"/>
                  <a:pt x="21" y="4"/>
                  <a:pt x="25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3" name="Freeform 13"/>
          <p:cNvSpPr>
            <a:spLocks/>
          </p:cNvSpPr>
          <p:nvPr/>
        </p:nvSpPr>
        <p:spPr bwMode="auto">
          <a:xfrm>
            <a:off x="3273425" y="1878236"/>
            <a:ext cx="1155700" cy="1676400"/>
          </a:xfrm>
          <a:custGeom>
            <a:avLst/>
            <a:gdLst/>
            <a:ahLst/>
            <a:cxnLst>
              <a:cxn ang="0">
                <a:pos x="728" y="1056"/>
              </a:cxn>
              <a:cxn ang="0">
                <a:pos x="626" y="810"/>
              </a:cxn>
              <a:cxn ang="0">
                <a:pos x="447" y="432"/>
              </a:cxn>
              <a:cxn ang="0">
                <a:pos x="372" y="368"/>
              </a:cxn>
              <a:cxn ang="0">
                <a:pos x="246" y="337"/>
              </a:cxn>
              <a:cxn ang="0">
                <a:pos x="187" y="294"/>
              </a:cxn>
              <a:cxn ang="0">
                <a:pos x="135" y="276"/>
              </a:cxn>
              <a:cxn ang="0">
                <a:pos x="58" y="237"/>
              </a:cxn>
              <a:cxn ang="0">
                <a:pos x="17" y="199"/>
              </a:cxn>
              <a:cxn ang="0">
                <a:pos x="8" y="152"/>
              </a:cxn>
              <a:cxn ang="0">
                <a:pos x="26" y="84"/>
              </a:cxn>
              <a:cxn ang="0">
                <a:pos x="36" y="0"/>
              </a:cxn>
              <a:cxn ang="0">
                <a:pos x="6" y="6"/>
              </a:cxn>
            </a:cxnLst>
            <a:rect l="0" t="0" r="r" b="b"/>
            <a:pathLst>
              <a:path w="728" h="1056">
                <a:moveTo>
                  <a:pt x="728" y="1056"/>
                </a:moveTo>
                <a:cubicBezTo>
                  <a:pt x="723" y="1017"/>
                  <a:pt x="701" y="914"/>
                  <a:pt x="626" y="810"/>
                </a:cubicBezTo>
                <a:cubicBezTo>
                  <a:pt x="531" y="676"/>
                  <a:pt x="465" y="446"/>
                  <a:pt x="447" y="432"/>
                </a:cubicBezTo>
                <a:cubicBezTo>
                  <a:pt x="429" y="420"/>
                  <a:pt x="416" y="375"/>
                  <a:pt x="372" y="368"/>
                </a:cubicBezTo>
                <a:cubicBezTo>
                  <a:pt x="329" y="359"/>
                  <a:pt x="269" y="357"/>
                  <a:pt x="246" y="337"/>
                </a:cubicBezTo>
                <a:cubicBezTo>
                  <a:pt x="225" y="317"/>
                  <a:pt x="201" y="298"/>
                  <a:pt x="187" y="294"/>
                </a:cubicBezTo>
                <a:cubicBezTo>
                  <a:pt x="173" y="290"/>
                  <a:pt x="151" y="283"/>
                  <a:pt x="135" y="276"/>
                </a:cubicBezTo>
                <a:cubicBezTo>
                  <a:pt x="119" y="267"/>
                  <a:pt x="60" y="247"/>
                  <a:pt x="58" y="237"/>
                </a:cubicBezTo>
                <a:cubicBezTo>
                  <a:pt x="56" y="228"/>
                  <a:pt x="19" y="206"/>
                  <a:pt x="17" y="199"/>
                </a:cubicBezTo>
                <a:cubicBezTo>
                  <a:pt x="13" y="190"/>
                  <a:pt x="8" y="152"/>
                  <a:pt x="8" y="152"/>
                </a:cubicBezTo>
                <a:cubicBezTo>
                  <a:pt x="8" y="152"/>
                  <a:pt x="26" y="93"/>
                  <a:pt x="26" y="84"/>
                </a:cubicBezTo>
                <a:cubicBezTo>
                  <a:pt x="26" y="74"/>
                  <a:pt x="36" y="0"/>
                  <a:pt x="36" y="0"/>
                </a:cubicBezTo>
                <a:cubicBezTo>
                  <a:pt x="36" y="0"/>
                  <a:pt x="0" y="0"/>
                  <a:pt x="6" y="6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4" name="Freeform 14"/>
          <p:cNvSpPr>
            <a:spLocks/>
          </p:cNvSpPr>
          <p:nvPr/>
        </p:nvSpPr>
        <p:spPr bwMode="auto">
          <a:xfrm>
            <a:off x="2855913" y="3360961"/>
            <a:ext cx="1576387" cy="2222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64" y="28"/>
              </a:cxn>
              <a:cxn ang="0">
                <a:pos x="121" y="39"/>
              </a:cxn>
              <a:cxn ang="0">
                <a:pos x="152" y="31"/>
              </a:cxn>
              <a:cxn ang="0">
                <a:pos x="262" y="29"/>
              </a:cxn>
              <a:cxn ang="0">
                <a:pos x="356" y="49"/>
              </a:cxn>
              <a:cxn ang="0">
                <a:pos x="483" y="71"/>
              </a:cxn>
              <a:cxn ang="0">
                <a:pos x="554" y="78"/>
              </a:cxn>
              <a:cxn ang="0">
                <a:pos x="553" y="68"/>
              </a:cxn>
            </a:cxnLst>
            <a:rect l="0" t="0" r="r" b="b"/>
            <a:pathLst>
              <a:path w="554" h="78">
                <a:moveTo>
                  <a:pt x="0" y="0"/>
                </a:moveTo>
                <a:cubicBezTo>
                  <a:pt x="14" y="7"/>
                  <a:pt x="45" y="23"/>
                  <a:pt x="64" y="28"/>
                </a:cubicBezTo>
                <a:cubicBezTo>
                  <a:pt x="90" y="35"/>
                  <a:pt x="121" y="39"/>
                  <a:pt x="121" y="39"/>
                </a:cubicBezTo>
                <a:cubicBezTo>
                  <a:pt x="121" y="39"/>
                  <a:pt x="140" y="33"/>
                  <a:pt x="152" y="31"/>
                </a:cubicBezTo>
                <a:cubicBezTo>
                  <a:pt x="164" y="30"/>
                  <a:pt x="249" y="27"/>
                  <a:pt x="262" y="29"/>
                </a:cubicBezTo>
                <a:cubicBezTo>
                  <a:pt x="274" y="31"/>
                  <a:pt x="326" y="40"/>
                  <a:pt x="356" y="49"/>
                </a:cubicBezTo>
                <a:cubicBezTo>
                  <a:pt x="386" y="58"/>
                  <a:pt x="460" y="69"/>
                  <a:pt x="483" y="71"/>
                </a:cubicBezTo>
                <a:cubicBezTo>
                  <a:pt x="507" y="74"/>
                  <a:pt x="554" y="78"/>
                  <a:pt x="554" y="78"/>
                </a:cubicBezTo>
                <a:cubicBezTo>
                  <a:pt x="554" y="78"/>
                  <a:pt x="554" y="75"/>
                  <a:pt x="553" y="68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5" name="Freeform 15"/>
          <p:cNvSpPr>
            <a:spLocks/>
          </p:cNvSpPr>
          <p:nvPr/>
        </p:nvSpPr>
        <p:spPr bwMode="auto">
          <a:xfrm>
            <a:off x="2835275" y="1863948"/>
            <a:ext cx="412750" cy="1497013"/>
          </a:xfrm>
          <a:custGeom>
            <a:avLst/>
            <a:gdLst/>
            <a:ahLst/>
            <a:cxnLst>
              <a:cxn ang="0">
                <a:pos x="118" y="0"/>
              </a:cxn>
              <a:cxn ang="0">
                <a:pos x="144" y="75"/>
              </a:cxn>
              <a:cxn ang="0">
                <a:pos x="131" y="233"/>
              </a:cxn>
              <a:cxn ang="0">
                <a:pos x="121" y="245"/>
              </a:cxn>
              <a:cxn ang="0">
                <a:pos x="122" y="261"/>
              </a:cxn>
              <a:cxn ang="0">
                <a:pos x="100" y="312"/>
              </a:cxn>
              <a:cxn ang="0">
                <a:pos x="81" y="358"/>
              </a:cxn>
              <a:cxn ang="0">
                <a:pos x="58" y="377"/>
              </a:cxn>
              <a:cxn ang="0">
                <a:pos x="36" y="389"/>
              </a:cxn>
              <a:cxn ang="0">
                <a:pos x="4" y="460"/>
              </a:cxn>
              <a:cxn ang="0">
                <a:pos x="0" y="493"/>
              </a:cxn>
              <a:cxn ang="0">
                <a:pos x="0" y="522"/>
              </a:cxn>
              <a:cxn ang="0">
                <a:pos x="7" y="526"/>
              </a:cxn>
            </a:cxnLst>
            <a:rect l="0" t="0" r="r" b="b"/>
            <a:pathLst>
              <a:path w="145" h="526">
                <a:moveTo>
                  <a:pt x="118" y="0"/>
                </a:moveTo>
                <a:cubicBezTo>
                  <a:pt x="130" y="21"/>
                  <a:pt x="145" y="51"/>
                  <a:pt x="144" y="75"/>
                </a:cubicBezTo>
                <a:cubicBezTo>
                  <a:pt x="143" y="114"/>
                  <a:pt x="137" y="227"/>
                  <a:pt x="131" y="233"/>
                </a:cubicBezTo>
                <a:cubicBezTo>
                  <a:pt x="126" y="238"/>
                  <a:pt x="121" y="245"/>
                  <a:pt x="121" y="245"/>
                </a:cubicBezTo>
                <a:cubicBezTo>
                  <a:pt x="121" y="245"/>
                  <a:pt x="124" y="248"/>
                  <a:pt x="122" y="261"/>
                </a:cubicBezTo>
                <a:cubicBezTo>
                  <a:pt x="120" y="275"/>
                  <a:pt x="108" y="297"/>
                  <a:pt x="100" y="312"/>
                </a:cubicBezTo>
                <a:cubicBezTo>
                  <a:pt x="92" y="328"/>
                  <a:pt x="82" y="350"/>
                  <a:pt x="81" y="358"/>
                </a:cubicBezTo>
                <a:cubicBezTo>
                  <a:pt x="80" y="366"/>
                  <a:pt x="63" y="377"/>
                  <a:pt x="58" y="377"/>
                </a:cubicBezTo>
                <a:cubicBezTo>
                  <a:pt x="52" y="377"/>
                  <a:pt x="41" y="372"/>
                  <a:pt x="36" y="389"/>
                </a:cubicBezTo>
                <a:cubicBezTo>
                  <a:pt x="30" y="406"/>
                  <a:pt x="4" y="460"/>
                  <a:pt x="4" y="460"/>
                </a:cubicBezTo>
                <a:cubicBezTo>
                  <a:pt x="4" y="460"/>
                  <a:pt x="0" y="486"/>
                  <a:pt x="0" y="493"/>
                </a:cubicBezTo>
                <a:cubicBezTo>
                  <a:pt x="0" y="500"/>
                  <a:pt x="0" y="522"/>
                  <a:pt x="0" y="522"/>
                </a:cubicBezTo>
                <a:cubicBezTo>
                  <a:pt x="0" y="522"/>
                  <a:pt x="3" y="523"/>
                  <a:pt x="7" y="526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6" name="Freeform 16"/>
          <p:cNvSpPr>
            <a:spLocks/>
          </p:cNvSpPr>
          <p:nvPr/>
        </p:nvSpPr>
        <p:spPr bwMode="auto">
          <a:xfrm>
            <a:off x="2409825" y="1609948"/>
            <a:ext cx="762000" cy="254000"/>
          </a:xfrm>
          <a:custGeom>
            <a:avLst/>
            <a:gdLst/>
            <a:ahLst/>
            <a:cxnLst>
              <a:cxn ang="0">
                <a:pos x="0" y="14"/>
              </a:cxn>
              <a:cxn ang="0">
                <a:pos x="80" y="2"/>
              </a:cxn>
              <a:cxn ang="0">
                <a:pos x="199" y="39"/>
              </a:cxn>
              <a:cxn ang="0">
                <a:pos x="253" y="66"/>
              </a:cxn>
              <a:cxn ang="0">
                <a:pos x="268" y="89"/>
              </a:cxn>
            </a:cxnLst>
            <a:rect l="0" t="0" r="r" b="b"/>
            <a:pathLst>
              <a:path w="268" h="89">
                <a:moveTo>
                  <a:pt x="0" y="14"/>
                </a:moveTo>
                <a:cubicBezTo>
                  <a:pt x="20" y="9"/>
                  <a:pt x="59" y="0"/>
                  <a:pt x="80" y="2"/>
                </a:cubicBezTo>
                <a:cubicBezTo>
                  <a:pt x="110" y="5"/>
                  <a:pt x="182" y="30"/>
                  <a:pt x="199" y="39"/>
                </a:cubicBezTo>
                <a:cubicBezTo>
                  <a:pt x="216" y="48"/>
                  <a:pt x="253" y="66"/>
                  <a:pt x="253" y="66"/>
                </a:cubicBezTo>
                <a:cubicBezTo>
                  <a:pt x="254" y="68"/>
                  <a:pt x="260" y="77"/>
                  <a:pt x="268" y="89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7" name="Freeform 17"/>
          <p:cNvSpPr>
            <a:spLocks/>
          </p:cNvSpPr>
          <p:nvPr/>
        </p:nvSpPr>
        <p:spPr bwMode="auto">
          <a:xfrm>
            <a:off x="598488" y="1649636"/>
            <a:ext cx="1811337" cy="3265487"/>
          </a:xfrm>
          <a:custGeom>
            <a:avLst/>
            <a:gdLst/>
            <a:ahLst/>
            <a:cxnLst>
              <a:cxn ang="0">
                <a:pos x="0" y="1147"/>
              </a:cxn>
              <a:cxn ang="0">
                <a:pos x="105" y="902"/>
              </a:cxn>
              <a:cxn ang="0">
                <a:pos x="191" y="776"/>
              </a:cxn>
              <a:cxn ang="0">
                <a:pos x="489" y="610"/>
              </a:cxn>
              <a:cxn ang="0">
                <a:pos x="509" y="468"/>
              </a:cxn>
              <a:cxn ang="0">
                <a:pos x="505" y="374"/>
              </a:cxn>
              <a:cxn ang="0">
                <a:pos x="482" y="352"/>
              </a:cxn>
              <a:cxn ang="0">
                <a:pos x="481" y="319"/>
              </a:cxn>
              <a:cxn ang="0">
                <a:pos x="474" y="286"/>
              </a:cxn>
              <a:cxn ang="0">
                <a:pos x="485" y="217"/>
              </a:cxn>
              <a:cxn ang="0">
                <a:pos x="490" y="177"/>
              </a:cxn>
              <a:cxn ang="0">
                <a:pos x="557" y="52"/>
              </a:cxn>
              <a:cxn ang="0">
                <a:pos x="623" y="4"/>
              </a:cxn>
              <a:cxn ang="0">
                <a:pos x="636" y="0"/>
              </a:cxn>
            </a:cxnLst>
            <a:rect l="0" t="0" r="r" b="b"/>
            <a:pathLst>
              <a:path w="636" h="1147">
                <a:moveTo>
                  <a:pt x="0" y="1147"/>
                </a:moveTo>
                <a:cubicBezTo>
                  <a:pt x="0" y="1147"/>
                  <a:pt x="103" y="910"/>
                  <a:pt x="105" y="902"/>
                </a:cubicBezTo>
                <a:cubicBezTo>
                  <a:pt x="108" y="894"/>
                  <a:pt x="146" y="802"/>
                  <a:pt x="191" y="776"/>
                </a:cubicBezTo>
                <a:cubicBezTo>
                  <a:pt x="235" y="749"/>
                  <a:pt x="481" y="624"/>
                  <a:pt x="489" y="610"/>
                </a:cubicBezTo>
                <a:cubicBezTo>
                  <a:pt x="497" y="597"/>
                  <a:pt x="510" y="492"/>
                  <a:pt x="509" y="468"/>
                </a:cubicBezTo>
                <a:cubicBezTo>
                  <a:pt x="508" y="445"/>
                  <a:pt x="505" y="374"/>
                  <a:pt x="505" y="374"/>
                </a:cubicBezTo>
                <a:cubicBezTo>
                  <a:pt x="505" y="374"/>
                  <a:pt x="484" y="363"/>
                  <a:pt x="482" y="352"/>
                </a:cubicBezTo>
                <a:cubicBezTo>
                  <a:pt x="481" y="341"/>
                  <a:pt x="481" y="331"/>
                  <a:pt x="481" y="319"/>
                </a:cubicBezTo>
                <a:cubicBezTo>
                  <a:pt x="481" y="306"/>
                  <a:pt x="474" y="299"/>
                  <a:pt x="474" y="286"/>
                </a:cubicBezTo>
                <a:cubicBezTo>
                  <a:pt x="474" y="274"/>
                  <a:pt x="481" y="223"/>
                  <a:pt x="485" y="217"/>
                </a:cubicBezTo>
                <a:cubicBezTo>
                  <a:pt x="488" y="210"/>
                  <a:pt x="490" y="191"/>
                  <a:pt x="490" y="177"/>
                </a:cubicBezTo>
                <a:cubicBezTo>
                  <a:pt x="490" y="162"/>
                  <a:pt x="516" y="78"/>
                  <a:pt x="557" y="52"/>
                </a:cubicBezTo>
                <a:cubicBezTo>
                  <a:pt x="598" y="27"/>
                  <a:pt x="623" y="4"/>
                  <a:pt x="623" y="4"/>
                </a:cubicBezTo>
                <a:cubicBezTo>
                  <a:pt x="623" y="4"/>
                  <a:pt x="628" y="2"/>
                  <a:pt x="636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8" name="Freeform 18"/>
          <p:cNvSpPr>
            <a:spLocks/>
          </p:cNvSpPr>
          <p:nvPr/>
        </p:nvSpPr>
        <p:spPr bwMode="auto">
          <a:xfrm>
            <a:off x="3567113" y="1924273"/>
            <a:ext cx="161925" cy="166688"/>
          </a:xfrm>
          <a:custGeom>
            <a:avLst/>
            <a:gdLst/>
            <a:ahLst/>
            <a:cxnLst>
              <a:cxn ang="0">
                <a:pos x="57" y="13"/>
              </a:cxn>
              <a:cxn ang="0">
                <a:pos x="35" y="8"/>
              </a:cxn>
              <a:cxn ang="0">
                <a:pos x="21" y="5"/>
              </a:cxn>
              <a:cxn ang="0">
                <a:pos x="0" y="18"/>
              </a:cxn>
              <a:cxn ang="0">
                <a:pos x="4" y="39"/>
              </a:cxn>
              <a:cxn ang="0">
                <a:pos x="26" y="50"/>
              </a:cxn>
              <a:cxn ang="0">
                <a:pos x="56" y="54"/>
              </a:cxn>
              <a:cxn ang="0">
                <a:pos x="57" y="13"/>
              </a:cxn>
            </a:cxnLst>
            <a:rect l="0" t="0" r="r" b="b"/>
            <a:pathLst>
              <a:path w="57" h="59">
                <a:moveTo>
                  <a:pt x="57" y="13"/>
                </a:moveTo>
                <a:cubicBezTo>
                  <a:pt x="57" y="13"/>
                  <a:pt x="41" y="16"/>
                  <a:pt x="35" y="8"/>
                </a:cubicBezTo>
                <a:cubicBezTo>
                  <a:pt x="29" y="0"/>
                  <a:pt x="21" y="5"/>
                  <a:pt x="21" y="5"/>
                </a:cubicBezTo>
                <a:cubicBezTo>
                  <a:pt x="0" y="18"/>
                  <a:pt x="0" y="18"/>
                  <a:pt x="0" y="18"/>
                </a:cubicBezTo>
                <a:cubicBezTo>
                  <a:pt x="4" y="39"/>
                  <a:pt x="4" y="39"/>
                  <a:pt x="4" y="39"/>
                </a:cubicBezTo>
                <a:cubicBezTo>
                  <a:pt x="4" y="39"/>
                  <a:pt x="20" y="48"/>
                  <a:pt x="26" y="50"/>
                </a:cubicBezTo>
                <a:cubicBezTo>
                  <a:pt x="31" y="51"/>
                  <a:pt x="55" y="59"/>
                  <a:pt x="56" y="54"/>
                </a:cubicBezTo>
                <a:cubicBezTo>
                  <a:pt x="57" y="49"/>
                  <a:pt x="57" y="13"/>
                  <a:pt x="57" y="13"/>
                </a:cubicBezTo>
                <a:close/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9" name="Line 19"/>
          <p:cNvSpPr>
            <a:spLocks noChangeShapeType="1"/>
          </p:cNvSpPr>
          <p:nvPr/>
        </p:nvSpPr>
        <p:spPr bwMode="auto">
          <a:xfrm>
            <a:off x="0" y="4908773"/>
            <a:ext cx="604838" cy="1588"/>
          </a:xfrm>
          <a:prstGeom prst="line">
            <a:avLst/>
          </a:prstGeom>
          <a:noFill/>
          <a:ln w="33338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0" name="Line 20"/>
          <p:cNvSpPr>
            <a:spLocks noChangeShapeType="1"/>
          </p:cNvSpPr>
          <p:nvPr/>
        </p:nvSpPr>
        <p:spPr bwMode="auto">
          <a:xfrm>
            <a:off x="3854520" y="5659661"/>
            <a:ext cx="5300662" cy="1587"/>
          </a:xfrm>
          <a:prstGeom prst="line">
            <a:avLst/>
          </a:prstGeom>
          <a:noFill/>
          <a:ln w="33338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1" name="Oval 21"/>
          <p:cNvSpPr>
            <a:spLocks noChangeArrowheads="1"/>
          </p:cNvSpPr>
          <p:nvPr/>
        </p:nvSpPr>
        <p:spPr bwMode="auto">
          <a:xfrm>
            <a:off x="3143240" y="1412776"/>
            <a:ext cx="204788" cy="204788"/>
          </a:xfrm>
          <a:prstGeom prst="ellipse">
            <a:avLst/>
          </a:prstGeom>
          <a:noFill/>
          <a:ln w="33338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2" name="Oval 22"/>
          <p:cNvSpPr>
            <a:spLocks noChangeArrowheads="1"/>
          </p:cNvSpPr>
          <p:nvPr/>
        </p:nvSpPr>
        <p:spPr bwMode="auto">
          <a:xfrm>
            <a:off x="3638176" y="1253010"/>
            <a:ext cx="285752" cy="231774"/>
          </a:xfrm>
          <a:prstGeom prst="ellipse">
            <a:avLst/>
          </a:prstGeom>
          <a:noFill/>
          <a:ln w="33338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3" name="Oval 23"/>
          <p:cNvSpPr>
            <a:spLocks noChangeArrowheads="1"/>
          </p:cNvSpPr>
          <p:nvPr/>
        </p:nvSpPr>
        <p:spPr bwMode="auto">
          <a:xfrm>
            <a:off x="4283968" y="1103215"/>
            <a:ext cx="357189" cy="309561"/>
          </a:xfrm>
          <a:prstGeom prst="ellipse">
            <a:avLst/>
          </a:prstGeom>
          <a:noFill/>
          <a:ln w="33338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9097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3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1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2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4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3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2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4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5" presetClass="entr" presetSubtype="0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5" presetClass="entr" presetSubtype="0" fill="hold" grpId="0" nodeType="withEffect">
                                  <p:stCondLst>
                                    <p:cond delay="32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5" presetClass="entr" presetSubtype="0" fill="hold" grpId="0" nodeType="withEffect">
                                  <p:stCondLst>
                                    <p:cond delay="36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10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dirty="0">
                <a:latin typeface="+mj-ea"/>
                <a:cs typeface="Verdana"/>
              </a:rPr>
              <a:t>Contact</a:t>
            </a:r>
            <a:endParaRPr lang="en-US" dirty="0">
              <a:latin typeface="+mj-ea"/>
              <a:cs typeface="Verdana"/>
            </a:endParaRPr>
          </a:p>
        </p:txBody>
      </p:sp>
      <p:sp>
        <p:nvSpPr>
          <p:cNvPr id="6149" name="Rectangle 3"/>
          <p:cNvSpPr>
            <a:spLocks noGrp="1" noChangeArrowheads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sz="2200" dirty="0"/>
              <a:t>A/Prof. Gang Li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School of</a:t>
            </a:r>
            <a:r>
              <a:rPr lang="en-AU" sz="2000" dirty="0"/>
              <a:t> IT</a:t>
            </a:r>
            <a:r>
              <a:rPr lang="en-US" altLang="zh-CN" sz="2000" dirty="0"/>
              <a:t>,</a:t>
            </a:r>
            <a:r>
              <a:rPr lang="zh-CN" altLang="en-US" sz="2000" dirty="0"/>
              <a:t> </a:t>
            </a:r>
            <a:r>
              <a:rPr lang="en-AU" altLang="zh-CN" sz="2000" dirty="0"/>
              <a:t/>
            </a:r>
            <a:br>
              <a:rPr lang="en-AU" altLang="zh-CN" sz="2000" dirty="0"/>
            </a:br>
            <a:r>
              <a:rPr lang="en-US" altLang="zh-CN" sz="2000" dirty="0"/>
              <a:t>D</a:t>
            </a:r>
            <a:r>
              <a:rPr lang="en-US" sz="2000" dirty="0"/>
              <a:t>eakin University</a:t>
            </a:r>
            <a:br>
              <a:rPr lang="en-US" sz="2000" dirty="0"/>
            </a:br>
            <a:r>
              <a:rPr lang="en-US" sz="2000" dirty="0"/>
              <a:t>VIC 3125, Australia</a:t>
            </a:r>
            <a:endParaRPr lang="en-US" sz="2000" dirty="0">
              <a:hlinkClick r:id="" action="ppaction://noaction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sz="2000" dirty="0">
                <a:hlinkClick r:id="" action="ppaction://noaction"/>
              </a:rPr>
              <a:t>gang.li@deakin.edu.au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Phone: </a:t>
            </a:r>
            <a:r>
              <a:rPr lang="en-US" sz="2000" b="1" dirty="0">
                <a:solidFill>
                  <a:schemeClr val="accent2"/>
                </a:solidFill>
              </a:rPr>
              <a:t>+61(3)925-17434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Office: </a:t>
            </a:r>
            <a:r>
              <a:rPr lang="en-US" sz="2000" b="1" dirty="0">
                <a:solidFill>
                  <a:schemeClr val="accent2"/>
                </a:solidFill>
              </a:rPr>
              <a:t>T207.WS14</a:t>
            </a:r>
            <a:r>
              <a:rPr lang="en-US" sz="2000" dirty="0"/>
              <a:t> (Burwood)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fld id="{45568CBD-616A-4BE1-AA39-352E5E690952}" type="slidenum">
              <a:rPr lang="en-AU" smtClean="0"/>
              <a:pPr/>
              <a:t>44</a:t>
            </a:fld>
            <a:endParaRPr lang="en-AU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AU"/>
              <a:t>Recent Research @ TULIP Lab</a:t>
            </a:r>
            <a:endParaRPr lang="en-AU" dirty="0"/>
          </a:p>
        </p:txBody>
      </p:sp>
      <p:pic>
        <p:nvPicPr>
          <p:cNvPr id="8" name="Content Placeholder 3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2965" y="1600200"/>
            <a:ext cx="3929069" cy="4525963"/>
          </a:xfrm>
        </p:spPr>
      </p:pic>
    </p:spTree>
    <p:extLst>
      <p:ext uri="{BB962C8B-B14F-4D97-AF65-F5344CB8AC3E}">
        <p14:creationId xmlns:p14="http://schemas.microsoft.com/office/powerpoint/2010/main" val="1124911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altLang="zh-CN" b="1" kern="0" dirty="0">
                <a:solidFill>
                  <a:srgbClr val="000000"/>
                </a:solidFill>
                <a:latin typeface="Verdana"/>
              </a:rPr>
              <a:t>Lab </a:t>
            </a:r>
            <a:r>
              <a:rPr lang="en-AU" altLang="zh-CN" b="1" kern="0" dirty="0" err="1">
                <a:solidFill>
                  <a:srgbClr val="000000"/>
                </a:solidFill>
                <a:latin typeface="Verdana"/>
              </a:rPr>
              <a:t>Oragnization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435280" cy="4525963"/>
          </a:xfrm>
        </p:spPr>
        <p:txBody>
          <a:bodyPr>
            <a:normAutofit lnSpcReduction="10000"/>
          </a:bodyPr>
          <a:lstStyle/>
          <a:p>
            <a:r>
              <a:rPr lang="en-US" altLang="zh-CN" dirty="0"/>
              <a:t>TULIP Lab</a:t>
            </a:r>
          </a:p>
          <a:p>
            <a:pPr lvl="1"/>
            <a:r>
              <a:rPr lang="en-US" altLang="zh-CN" i="1" dirty="0">
                <a:solidFill>
                  <a:schemeClr val="accent6"/>
                </a:solidFill>
              </a:rPr>
              <a:t>Academy</a:t>
            </a:r>
            <a:r>
              <a:rPr lang="en-US" altLang="zh-CN" dirty="0"/>
              <a:t>: all members</a:t>
            </a:r>
            <a:endParaRPr lang="zh-CN" altLang="en-US" dirty="0"/>
          </a:p>
          <a:p>
            <a:pPr lvl="1"/>
            <a:r>
              <a:rPr lang="en-US" altLang="zh-CN" i="1" dirty="0">
                <a:solidFill>
                  <a:schemeClr val="accent6"/>
                </a:solidFill>
              </a:rPr>
              <a:t>Headquarter</a:t>
            </a:r>
            <a:r>
              <a:rPr lang="en-US" altLang="zh-CN" dirty="0"/>
              <a:t>: PhD and Postdoc in Melbourne</a:t>
            </a:r>
          </a:p>
          <a:p>
            <a:pPr lvl="1"/>
            <a:r>
              <a:rPr lang="en-US" altLang="zh-CN" i="1" dirty="0">
                <a:solidFill>
                  <a:schemeClr val="accent6"/>
                </a:solidFill>
              </a:rPr>
              <a:t>Master</a:t>
            </a:r>
            <a:r>
              <a:rPr lang="en-US" altLang="zh-CN" dirty="0"/>
              <a:t>: master students</a:t>
            </a:r>
          </a:p>
          <a:p>
            <a:pPr lvl="1"/>
            <a:r>
              <a:rPr lang="en-US" altLang="zh-CN" i="1" dirty="0">
                <a:solidFill>
                  <a:schemeClr val="accent6"/>
                </a:solidFill>
              </a:rPr>
              <a:t>Trainee</a:t>
            </a:r>
            <a:r>
              <a:rPr lang="en-US" altLang="zh-CN" dirty="0"/>
              <a:t>: members to be assessed for research lab entry</a:t>
            </a:r>
          </a:p>
          <a:p>
            <a:pPr lvl="2"/>
            <a:r>
              <a:rPr lang="en-US" altLang="zh-CN" dirty="0"/>
              <a:t>FLIP00</a:t>
            </a:r>
          </a:p>
          <a:p>
            <a:pPr lvl="2"/>
            <a:r>
              <a:rPr lang="en-US" altLang="zh-CN" dirty="0"/>
              <a:t>FLIP01</a:t>
            </a:r>
          </a:p>
          <a:p>
            <a:pPr lvl="2"/>
            <a:r>
              <a:rPr lang="en-US" altLang="zh-CN" dirty="0"/>
              <a:t>...</a:t>
            </a:r>
          </a:p>
          <a:p>
            <a:pPr lvl="1"/>
            <a:r>
              <a:rPr lang="en-US" altLang="zh-CN" i="1" dirty="0">
                <a:solidFill>
                  <a:schemeClr val="accent6"/>
                </a:solidFill>
              </a:rPr>
              <a:t>Web </a:t>
            </a:r>
            <a:r>
              <a:rPr lang="en-US" altLang="zh-CN" i="1" dirty="0" err="1">
                <a:solidFill>
                  <a:schemeClr val="accent6"/>
                </a:solidFill>
              </a:rPr>
              <a:t>TeVisitor</a:t>
            </a:r>
            <a:r>
              <a:rPr lang="en-US" altLang="zh-CN" dirty="0"/>
              <a:t>: visiting members</a:t>
            </a:r>
          </a:p>
          <a:p>
            <a:pPr lvl="1"/>
            <a:r>
              <a:rPr lang="en-US" altLang="zh-CN" i="1" dirty="0">
                <a:solidFill>
                  <a:schemeClr val="accent6"/>
                </a:solidFill>
              </a:rPr>
              <a:t>am</a:t>
            </a:r>
            <a:r>
              <a:rPr lang="en-US" altLang="zh-CN" dirty="0"/>
              <a:t>: web site maintaining team, publicity team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</a:p>
        </p:txBody>
      </p:sp>
    </p:spTree>
    <p:extLst>
      <p:ext uri="{BB962C8B-B14F-4D97-AF65-F5344CB8AC3E}">
        <p14:creationId xmlns:p14="http://schemas.microsoft.com/office/powerpoint/2010/main" val="18938708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408DCD-7096-AD4E-817D-B77553C19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Section Breaker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CDAE53-E89C-D145-AFDB-2FC8B09E85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454CD0-C3C6-1D43-B310-0E09095D31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2CA997-D9E2-B84F-82E1-045CC6779A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</a:p>
        </p:txBody>
      </p:sp>
    </p:spTree>
    <p:extLst>
      <p:ext uri="{BB962C8B-B14F-4D97-AF65-F5344CB8AC3E}">
        <p14:creationId xmlns:p14="http://schemas.microsoft.com/office/powerpoint/2010/main" val="2552399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sz="3000" b="1" kern="0" dirty="0">
                <a:solidFill>
                  <a:srgbClr val="000000"/>
                </a:solidFill>
                <a:latin typeface="Verdana"/>
              </a:rPr>
              <a:t>Research at TULIP</a:t>
            </a:r>
            <a:br>
              <a:rPr lang="en-AU" sz="3000" b="1" kern="0" dirty="0">
                <a:solidFill>
                  <a:srgbClr val="000000"/>
                </a:solidFill>
                <a:latin typeface="Verdana"/>
              </a:rPr>
            </a:br>
            <a:r>
              <a:rPr lang="en-AU" sz="1400" b="1" kern="0" dirty="0">
                <a:solidFill>
                  <a:srgbClr val="000000"/>
                </a:solidFill>
                <a:latin typeface="Verdana"/>
              </a:rPr>
              <a:t>(Team for Universal Learning and Intelligent Processing)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dirty="0"/>
              <a:t>Current Research Themes@ TULIP Lab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AU" sz="2000" b="1" u="sng" dirty="0" err="1">
                <a:solidFill>
                  <a:schemeClr val="accent6"/>
                </a:solidFill>
              </a:rPr>
              <a:t>Behavior</a:t>
            </a:r>
            <a:r>
              <a:rPr lang="en-AU" sz="2000" b="1" u="sng" dirty="0">
                <a:solidFill>
                  <a:schemeClr val="accent6"/>
                </a:solidFill>
              </a:rPr>
              <a:t> Informatics</a:t>
            </a:r>
            <a:r>
              <a:rPr lang="en-AU" sz="2000" b="1" dirty="0">
                <a:solidFill>
                  <a:schemeClr val="accent6"/>
                </a:solidFill>
              </a:rPr>
              <a:t> </a:t>
            </a:r>
          </a:p>
          <a:p>
            <a:pPr lvl="2">
              <a:buFont typeface="Arial"/>
              <a:buChar char="•"/>
            </a:pPr>
            <a:r>
              <a:rPr lang="en-AU" altLang="zh-CN" i="1" dirty="0"/>
              <a:t>Periodic </a:t>
            </a:r>
            <a:r>
              <a:rPr lang="en-US" altLang="zh-CN" i="1" dirty="0"/>
              <a:t>Behavior Mining</a:t>
            </a:r>
          </a:p>
          <a:p>
            <a:pPr lvl="2">
              <a:buFont typeface="Arial"/>
              <a:buChar char="•"/>
            </a:pPr>
            <a:r>
              <a:rPr lang="en-US" i="1" dirty="0"/>
              <a:t>Behavior Prediction</a:t>
            </a:r>
            <a:endParaRPr lang="en-AU" sz="2000" b="1" u="sng" dirty="0">
              <a:solidFill>
                <a:schemeClr val="accent6"/>
              </a:solidFill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en-AU" sz="2000" b="1" u="sng" dirty="0">
                <a:solidFill>
                  <a:schemeClr val="accent6"/>
                </a:solidFill>
              </a:rPr>
              <a:t>Information Abuse Prevention</a:t>
            </a:r>
          </a:p>
          <a:p>
            <a:pPr lvl="2">
              <a:buFont typeface="Arial"/>
              <a:buChar char="•"/>
            </a:pPr>
            <a:r>
              <a:rPr lang="en-US" altLang="zh-CN" i="1" dirty="0"/>
              <a:t>Data</a:t>
            </a:r>
            <a:r>
              <a:rPr lang="zh-CN" altLang="en-US" i="1" dirty="0"/>
              <a:t> </a:t>
            </a:r>
            <a:r>
              <a:rPr lang="en-US" altLang="zh-CN" i="1" dirty="0"/>
              <a:t>Compliance</a:t>
            </a:r>
            <a:r>
              <a:rPr lang="zh-CN" altLang="en-US" i="1" dirty="0"/>
              <a:t> </a:t>
            </a:r>
            <a:r>
              <a:rPr lang="en-US" altLang="zh-CN" i="1" dirty="0"/>
              <a:t>Checking</a:t>
            </a:r>
            <a:endParaRPr lang="en-AU" altLang="zh-CN" i="1" dirty="0"/>
          </a:p>
          <a:p>
            <a:pPr lvl="2">
              <a:buFont typeface="Wingdings" panose="05000000000000000000" pitchFamily="2" charset="2"/>
              <a:buChar char="ü"/>
            </a:pPr>
            <a:r>
              <a:rPr lang="en-AU" altLang="zh-CN" dirty="0"/>
              <a:t>Privacy Preservation in Data Mining</a:t>
            </a:r>
            <a:endParaRPr lang="en-AU" i="1" dirty="0"/>
          </a:p>
          <a:p>
            <a:pPr marL="914400" lvl="1" indent="-457200">
              <a:buFont typeface="+mj-lt"/>
              <a:buAutoNum type="arabicPeriod"/>
            </a:pPr>
            <a:r>
              <a:rPr lang="en-AU" sz="2000" b="1" u="sng" dirty="0">
                <a:solidFill>
                  <a:schemeClr val="accent6"/>
                </a:solidFill>
              </a:rPr>
              <a:t>Business Intelligence Applications</a:t>
            </a:r>
          </a:p>
          <a:p>
            <a:pPr lvl="2">
              <a:buFont typeface="Wingdings" charset="2"/>
              <a:buChar char="ü"/>
            </a:pPr>
            <a:r>
              <a:rPr lang="en-AU" dirty="0"/>
              <a:t>Recommender System</a:t>
            </a:r>
          </a:p>
          <a:p>
            <a:pPr lvl="2">
              <a:buFont typeface="Wingdings" charset="2"/>
              <a:buChar char="ü"/>
            </a:pPr>
            <a:r>
              <a:rPr lang="en-AU" dirty="0"/>
              <a:t>Tourism/Hospitality Management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89019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Theme 1. Behavior Informatics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sz="2800" dirty="0"/>
              <a:t>People share </a:t>
            </a:r>
            <a:r>
              <a:rPr lang="en-AU" sz="2800" dirty="0">
                <a:solidFill>
                  <a:srgbClr val="00B050"/>
                </a:solidFill>
              </a:rPr>
              <a:t>news</a:t>
            </a:r>
            <a:r>
              <a:rPr lang="en-AU" sz="2800" dirty="0"/>
              <a:t>, </a:t>
            </a:r>
            <a:r>
              <a:rPr lang="en-AU" sz="2800" dirty="0">
                <a:solidFill>
                  <a:srgbClr val="00B050"/>
                </a:solidFill>
              </a:rPr>
              <a:t>interests</a:t>
            </a:r>
            <a:r>
              <a:rPr lang="en-AU" sz="2800" dirty="0"/>
              <a:t> and </a:t>
            </a:r>
            <a:r>
              <a:rPr lang="en-AU" sz="2800" dirty="0">
                <a:solidFill>
                  <a:srgbClr val="00B050"/>
                </a:solidFill>
              </a:rPr>
              <a:t>ideas</a:t>
            </a:r>
            <a:r>
              <a:rPr lang="en-AU" sz="2800" dirty="0"/>
              <a:t> in OSNs, </a:t>
            </a:r>
          </a:p>
          <a:p>
            <a:pPr lvl="1"/>
            <a:r>
              <a:rPr lang="en-AU" sz="2400" b="1" dirty="0"/>
              <a:t>though </a:t>
            </a:r>
            <a:r>
              <a:rPr lang="en-AU" sz="2400" dirty="0"/>
              <a:t>these platforms also spread </a:t>
            </a:r>
            <a:r>
              <a:rPr lang="en-AU" sz="2400" dirty="0">
                <a:solidFill>
                  <a:srgbClr val="C00000"/>
                </a:solidFill>
              </a:rPr>
              <a:t>email malware</a:t>
            </a:r>
            <a:r>
              <a:rPr lang="en-AU" sz="2400" dirty="0"/>
              <a:t>, </a:t>
            </a:r>
            <a:r>
              <a:rPr lang="en-AU" sz="2400" dirty="0">
                <a:solidFill>
                  <a:srgbClr val="C00000"/>
                </a:solidFill>
              </a:rPr>
              <a:t>rumours</a:t>
            </a:r>
            <a:r>
              <a:rPr lang="en-AU" sz="2400" dirty="0"/>
              <a:t>, </a:t>
            </a:r>
            <a:r>
              <a:rPr lang="en-AU" sz="2400" dirty="0">
                <a:solidFill>
                  <a:srgbClr val="C00000"/>
                </a:solidFill>
              </a:rPr>
              <a:t>gossips</a:t>
            </a:r>
            <a:r>
              <a:rPr lang="en-AU" sz="2400" dirty="0"/>
              <a:t> and </a:t>
            </a:r>
            <a:r>
              <a:rPr lang="en-AU" sz="2400" dirty="0">
                <a:solidFill>
                  <a:srgbClr val="C00000"/>
                </a:solidFill>
              </a:rPr>
              <a:t>malicious links</a:t>
            </a:r>
            <a:r>
              <a:rPr lang="en-AU" sz="2400" dirty="0"/>
              <a:t>, and also leak our </a:t>
            </a:r>
            <a:r>
              <a:rPr lang="en-AU" sz="2400" dirty="0">
                <a:solidFill>
                  <a:srgbClr val="C00000"/>
                </a:solidFill>
              </a:rPr>
              <a:t>privacy</a:t>
            </a:r>
            <a:r>
              <a:rPr lang="en-AU" sz="2400" dirty="0"/>
              <a:t>.</a:t>
            </a:r>
          </a:p>
          <a:p>
            <a:endParaRPr 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891" y="3275062"/>
            <a:ext cx="1221581" cy="11620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891" y="4444960"/>
            <a:ext cx="1236252" cy="164833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7354" y="4909279"/>
            <a:ext cx="996749" cy="118401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920" y="4314765"/>
            <a:ext cx="1223770" cy="205154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4484" y="3429000"/>
            <a:ext cx="579694" cy="79208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3508" y="3404220"/>
            <a:ext cx="1264444" cy="11049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9859" y="3338697"/>
            <a:ext cx="2692541" cy="3027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1621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/>
              <a:t>The Popularity of Online Social Networks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116832"/>
          </a:xfrm>
        </p:spPr>
        <p:txBody>
          <a:bodyPr>
            <a:normAutofit/>
          </a:bodyPr>
          <a:lstStyle/>
          <a:p>
            <a:r>
              <a:rPr lang="en-US" dirty="0"/>
              <a:t>The popularity of OSNs has greatly increased in recent years</a:t>
            </a:r>
          </a:p>
          <a:p>
            <a:pPr lvl="1"/>
            <a:r>
              <a:rPr lang="en-US" dirty="0"/>
              <a:t>A large amount of Internet users also use OSN services,</a:t>
            </a:r>
          </a:p>
          <a:p>
            <a:pPr lvl="1"/>
            <a:r>
              <a:rPr lang="en-US" dirty="0"/>
              <a:t>Australia has up to 11 million Facebook users.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t>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  <a:endParaRPr lang="en-US" dirty="0"/>
          </a:p>
        </p:txBody>
      </p:sp>
      <p:pic>
        <p:nvPicPr>
          <p:cNvPr id="6" name="Picture 7" descr="D:\Dropbox\PPT\Photos\SN-icons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3747772"/>
            <a:ext cx="1959839" cy="2345524"/>
          </a:xfrm>
          <a:prstGeom prst="rect">
            <a:avLst/>
          </a:prstGeom>
          <a:noFill/>
        </p:spPr>
      </p:pic>
      <p:pic>
        <p:nvPicPr>
          <p:cNvPr id="7" name="Picture 9" descr="D:\Dropbox\PPT\Photos\Unnamed QQ Screenshot2013080715165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0707" y="3935049"/>
            <a:ext cx="2178608" cy="2069739"/>
          </a:xfrm>
          <a:prstGeom prst="rect">
            <a:avLst/>
          </a:prstGeom>
          <a:noFill/>
        </p:spPr>
      </p:pic>
      <p:pic>
        <p:nvPicPr>
          <p:cNvPr id="8" name="Picture 11" descr="D:\Dropbox\PPT\Photos\Unnamed QQ Screenshot20130807152112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0979" y="3929564"/>
            <a:ext cx="3086173" cy="208070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18392602"/>
      </p:ext>
    </p:extLst>
  </p:cSld>
  <p:clrMapOvr>
    <a:masterClrMapping/>
  </p:clrMapOvr>
</p:sld>
</file>

<file path=ppt/theme/theme1.xml><?xml version="1.0" encoding="utf-8"?>
<a:theme xmlns:a="http://schemas.openxmlformats.org/drawingml/2006/main" name="TULIP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3">
      <a:majorFont>
        <a:latin typeface="Garamond"/>
        <a:ea typeface="Garamond"/>
        <a:cs typeface=""/>
      </a:majorFont>
      <a:minorFont>
        <a:latin typeface="Garamond"/>
        <a:ea typeface="Garamon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ULIP" id="{1BDBE6D8-7D16-B249-84F1-6DD4915E6F33}" vid="{CD33155C-AC46-674E-8E5F-1AE542211390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23221</TotalTime>
  <Words>2402</Words>
  <Application>Microsoft Office PowerPoint</Application>
  <PresentationFormat>全屏显示(4:3)</PresentationFormat>
  <Paragraphs>532</Paragraphs>
  <Slides>45</Slides>
  <Notes>9</Notes>
  <HiddenSlides>0</HiddenSlides>
  <MMClips>1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45</vt:i4>
      </vt:variant>
    </vt:vector>
  </HeadingPairs>
  <TitlesOfParts>
    <vt:vector size="55" baseType="lpstr">
      <vt:lpstr>Adobe Hebrew</vt:lpstr>
      <vt:lpstr>Giddyup Std</vt:lpstr>
      <vt:lpstr>宋体</vt:lpstr>
      <vt:lpstr>Arial</vt:lpstr>
      <vt:lpstr>Calibri</vt:lpstr>
      <vt:lpstr>Garamond</vt:lpstr>
      <vt:lpstr>Times New Roman</vt:lpstr>
      <vt:lpstr>Verdana</vt:lpstr>
      <vt:lpstr>Wingdings</vt:lpstr>
      <vt:lpstr>TULIP</vt:lpstr>
      <vt:lpstr>Research at TULIP Lab</vt:lpstr>
      <vt:lpstr>Outline</vt:lpstr>
      <vt:lpstr>TULIP Team (http://www.tulip.org.au)</vt:lpstr>
      <vt:lpstr>PowerPoint 演示文稿</vt:lpstr>
      <vt:lpstr>Lab Oragnization</vt:lpstr>
      <vt:lpstr>Section Breaker</vt:lpstr>
      <vt:lpstr>Research at TULIP (Team for Universal Learning and Intelligent Processing)</vt:lpstr>
      <vt:lpstr>Theme 1. Behavior Informatics</vt:lpstr>
      <vt:lpstr>The Popularity of Online Social Networks</vt:lpstr>
      <vt:lpstr>Application of Geo Photos</vt:lpstr>
      <vt:lpstr>Tourist Movement Analysis</vt:lpstr>
      <vt:lpstr>Tourist Movement Analysis</vt:lpstr>
      <vt:lpstr>Tourist Movement Analysis</vt:lpstr>
      <vt:lpstr>Periodic Behavior Mining</vt:lpstr>
      <vt:lpstr>Periodic Behavior Mining</vt:lpstr>
      <vt:lpstr>Periodic Behavior Mining Mobility Intentions</vt:lpstr>
      <vt:lpstr>Periodic Behavior Mining Applications</vt:lpstr>
      <vt:lpstr>P.R. Applications (Case 1: Face Age Recognition)</vt:lpstr>
      <vt:lpstr>P.R. Applications (Case 2: Speech-based Emotion Detection)</vt:lpstr>
      <vt:lpstr>P.R. Applications (Case 3: K-Complex Detection)</vt:lpstr>
      <vt:lpstr>P.R. Applications (Case 4: Trajectory Analysis)</vt:lpstr>
      <vt:lpstr>P.R. Applications (Case 5: Video Surveillance)</vt:lpstr>
      <vt:lpstr>Market Segmentation Analysis</vt:lpstr>
      <vt:lpstr>Negative Association Rule Mining</vt:lpstr>
      <vt:lpstr>Contrast Mining</vt:lpstr>
      <vt:lpstr>Theme 2. Information Abuse Prevention</vt:lpstr>
      <vt:lpstr>Who is an adversary?</vt:lpstr>
      <vt:lpstr>Privacy Breach Example (1)</vt:lpstr>
      <vt:lpstr>Privacy Breach Example (2)</vt:lpstr>
      <vt:lpstr>Is O.S.N. a Secure Place to Show off?</vt:lpstr>
      <vt:lpstr>I Know Where Your Cat Lives </vt:lpstr>
      <vt:lpstr>AOL Dataset Debacle</vt:lpstr>
      <vt:lpstr>Breach of medical record</vt:lpstr>
      <vt:lpstr>Breach of medical record</vt:lpstr>
      <vt:lpstr>Privacy Preserving Related Reference</vt:lpstr>
      <vt:lpstr>Our rankings</vt:lpstr>
      <vt:lpstr>Awards</vt:lpstr>
      <vt:lpstr>Section Breaker</vt:lpstr>
      <vt:lpstr>PowerPoint 演示文稿</vt:lpstr>
      <vt:lpstr>PowerPoint 演示文稿</vt:lpstr>
      <vt:lpstr>Moving to Higher Stages</vt:lpstr>
      <vt:lpstr>Section Breaker</vt:lpstr>
      <vt:lpstr>Regulations</vt:lpstr>
      <vt:lpstr>Questions?</vt:lpstr>
      <vt:lpstr>Contact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娟</dc:creator>
  <cp:lastModifiedBy>MengRen</cp:lastModifiedBy>
  <cp:revision>1330</cp:revision>
  <cp:lastPrinted>2016-09-12T15:33:55Z</cp:lastPrinted>
  <dcterms:created xsi:type="dcterms:W3CDTF">2015-11-30T05:59:50Z</dcterms:created>
  <dcterms:modified xsi:type="dcterms:W3CDTF">2018-08-30T02:25:34Z</dcterms:modified>
</cp:coreProperties>
</file>